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302" r:id="rId5"/>
    <p:sldId id="356" r:id="rId6"/>
    <p:sldId id="303" r:id="rId7"/>
    <p:sldId id="355" r:id="rId8"/>
    <p:sldId id="413" r:id="rId9"/>
    <p:sldId id="428" r:id="rId10"/>
    <p:sldId id="424" r:id="rId11"/>
    <p:sldId id="427" r:id="rId12"/>
    <p:sldId id="377" r:id="rId13"/>
    <p:sldId id="270" r:id="rId14"/>
    <p:sldId id="426" r:id="rId15"/>
    <p:sldId id="319" r:id="rId16"/>
    <p:sldId id="329" r:id="rId17"/>
    <p:sldId id="320" r:id="rId18"/>
    <p:sldId id="324" r:id="rId19"/>
    <p:sldId id="325" r:id="rId20"/>
    <p:sldId id="321" r:id="rId21"/>
    <p:sldId id="364" r:id="rId22"/>
    <p:sldId id="352" r:id="rId23"/>
    <p:sldId id="323" r:id="rId24"/>
    <p:sldId id="410" r:id="rId25"/>
    <p:sldId id="347" r:id="rId26"/>
    <p:sldId id="407" r:id="rId27"/>
    <p:sldId id="322" r:id="rId28"/>
    <p:sldId id="350" r:id="rId29"/>
    <p:sldId id="353" r:id="rId30"/>
    <p:sldId id="365" r:id="rId31"/>
    <p:sldId id="366" r:id="rId32"/>
    <p:sldId id="346" r:id="rId33"/>
    <p:sldId id="351" r:id="rId34"/>
    <p:sldId id="408" r:id="rId35"/>
    <p:sldId id="404" r:id="rId36"/>
    <p:sldId id="326" r:id="rId37"/>
    <p:sldId id="327" r:id="rId38"/>
    <p:sldId id="368" r:id="rId39"/>
    <p:sldId id="406" r:id="rId40"/>
    <p:sldId id="370" r:id="rId41"/>
    <p:sldId id="373" r:id="rId42"/>
    <p:sldId id="374" r:id="rId43"/>
    <p:sldId id="375" r:id="rId44"/>
    <p:sldId id="369" r:id="rId45"/>
    <p:sldId id="384" r:id="rId46"/>
    <p:sldId id="383" r:id="rId47"/>
    <p:sldId id="376" r:id="rId48"/>
    <p:sldId id="381" r:id="rId49"/>
    <p:sldId id="391" r:id="rId50"/>
    <p:sldId id="382" r:id="rId51"/>
    <p:sldId id="390" r:id="rId52"/>
    <p:sldId id="388" r:id="rId53"/>
    <p:sldId id="389" r:id="rId54"/>
    <p:sldId id="395" r:id="rId55"/>
    <p:sldId id="396" r:id="rId56"/>
    <p:sldId id="403" r:id="rId57"/>
    <p:sldId id="398" r:id="rId58"/>
    <p:sldId id="397" r:id="rId59"/>
    <p:sldId id="401" r:id="rId60"/>
    <p:sldId id="399" r:id="rId61"/>
    <p:sldId id="400" r:id="rId62"/>
    <p:sldId id="402" r:id="rId63"/>
    <p:sldId id="380" r:id="rId64"/>
    <p:sldId id="385" r:id="rId65"/>
    <p:sldId id="297" r:id="rId66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992E"/>
    <a:srgbClr val="CB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>
      <p:cViewPr varScale="1">
        <p:scale>
          <a:sx n="44" d="100"/>
          <a:sy n="44" d="100"/>
        </p:scale>
        <p:origin x="1328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1E2B5-E2EB-4EC2-87FD-109C36CA9EDC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D03816-AEB6-4E48-86C7-FCFB5B048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90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03816-AEB6-4E48-86C7-FCFB5B0489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7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03816-AEB6-4E48-86C7-FCFB5B0489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5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03816-AEB6-4E48-86C7-FCFB5B0489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40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03816-AEB6-4E48-86C7-FCFB5B0489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70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03816-AEB6-4E48-86C7-FCFB5B04899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7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rgbClr val="5F5F5F"/>
                </a:solidFill>
                <a:latin typeface="Lora"/>
                <a:cs typeface="Lo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97755" y="406400"/>
            <a:ext cx="3209290" cy="761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12900" y="2527300"/>
            <a:ext cx="10122535" cy="2303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rgbClr val="5F5F5F"/>
                </a:solidFill>
                <a:latin typeface="Lora"/>
                <a:cs typeface="Lo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37300" y="9336278"/>
            <a:ext cx="305434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beckjohnson.com/demos/classes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nigelbuckner.com/downloads/handouts/web/pos-explained/fixed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beckjohnson.com/dev-101/demos/modal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starbucks.com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dignitymemorial.com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ts.thoughtbot.com/transitions-and-transform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weeket.github.io/dev-101/demos/javascript.html" TargetMode="External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weeket.github.io/dev-101/demos/jquery.htm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thewlein.com/tools/jquery-easing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mailto:beckjohnson@gmail.com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svcseattle.com/evaluati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2800" y="939800"/>
            <a:ext cx="4394200" cy="439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914400"/>
            <a:ext cx="3111500" cy="439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37392" y="6252754"/>
            <a:ext cx="3980815" cy="1538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dirty="0">
                <a:solidFill>
                  <a:srgbClr val="565B5F"/>
                </a:solidFill>
                <a:latin typeface="Bebas Neue Bold"/>
                <a:cs typeface="Bebas Neue Bold"/>
              </a:rPr>
              <a:t>Introduction to HTML &amp; CSS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10" h="125730">
                <a:moveTo>
                  <a:pt x="0" y="0"/>
                </a:moveTo>
                <a:lnTo>
                  <a:pt x="3267720" y="0"/>
                </a:lnTo>
                <a:lnTo>
                  <a:pt x="3267720" y="125511"/>
                </a:lnTo>
                <a:lnTo>
                  <a:pt x="0" y="125511"/>
                </a:lnTo>
                <a:lnTo>
                  <a:pt x="0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639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0" y="0"/>
                </a:lnTo>
                <a:lnTo>
                  <a:pt x="3267720" y="125511"/>
                </a:lnTo>
                <a:lnTo>
                  <a:pt x="0" y="125511"/>
                </a:lnTo>
                <a:lnTo>
                  <a:pt x="0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278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0" y="0"/>
                </a:lnTo>
                <a:lnTo>
                  <a:pt x="3267720" y="125511"/>
                </a:lnTo>
                <a:lnTo>
                  <a:pt x="0" y="125511"/>
                </a:lnTo>
                <a:lnTo>
                  <a:pt x="0" y="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91700" y="0"/>
            <a:ext cx="3213100" cy="125730"/>
          </a:xfrm>
          <a:custGeom>
            <a:avLst/>
            <a:gdLst/>
            <a:ahLst/>
            <a:cxnLst/>
            <a:rect l="l" t="t" r="r" b="b"/>
            <a:pathLst>
              <a:path w="3213100" h="125730">
                <a:moveTo>
                  <a:pt x="0" y="0"/>
                </a:moveTo>
                <a:lnTo>
                  <a:pt x="3213100" y="0"/>
                </a:lnTo>
                <a:lnTo>
                  <a:pt x="3213100" y="125511"/>
                </a:lnTo>
                <a:lnTo>
                  <a:pt x="0" y="125511"/>
                </a:lnTo>
                <a:lnTo>
                  <a:pt x="0" y="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27500" y="7957021"/>
            <a:ext cx="4808220" cy="10345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marR="537210" algn="ctr">
              <a:lnSpc>
                <a:spcPct val="155800"/>
              </a:lnSpc>
            </a:pPr>
            <a:r>
              <a:rPr sz="2300" spc="-5" dirty="0">
                <a:solidFill>
                  <a:srgbClr val="565B5F"/>
                </a:solidFill>
                <a:latin typeface="Georgia" panose="02040502050405020303" pitchFamily="18" charset="0"/>
                <a:cs typeface="Lora"/>
              </a:rPr>
              <a:t>Instructor: </a:t>
            </a:r>
            <a:r>
              <a:rPr lang="en-US" sz="2300" spc="-5" dirty="0">
                <a:solidFill>
                  <a:srgbClr val="565B5F"/>
                </a:solidFill>
                <a:latin typeface="Georgia" panose="02040502050405020303" pitchFamily="18" charset="0"/>
                <a:cs typeface="Lora"/>
              </a:rPr>
              <a:t>Beck Johnson</a:t>
            </a:r>
          </a:p>
          <a:p>
            <a:pPr marL="546100" marR="537210" algn="ctr">
              <a:lnSpc>
                <a:spcPct val="155800"/>
              </a:lnSpc>
            </a:pPr>
            <a:r>
              <a:rPr sz="2300" spc="-30" dirty="0">
                <a:solidFill>
                  <a:srgbClr val="565B5F"/>
                </a:solidFill>
                <a:latin typeface="Georgia" panose="02040502050405020303" pitchFamily="18" charset="0"/>
                <a:cs typeface="Lora"/>
              </a:rPr>
              <a:t>Week </a:t>
            </a:r>
            <a:r>
              <a:rPr lang="en-US" sz="2300" dirty="0">
                <a:solidFill>
                  <a:srgbClr val="565B5F"/>
                </a:solidFill>
                <a:latin typeface="Georgia" panose="02040502050405020303" pitchFamily="18" charset="0"/>
                <a:cs typeface="Lora"/>
              </a:rPr>
              <a:t>5</a:t>
            </a:r>
            <a:endParaRPr sz="2300" dirty="0">
              <a:latin typeface="Georgia" panose="02040502050405020303" pitchFamily="18" charset="0"/>
              <a:cs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>
            <a:extLst>
              <a:ext uri="{FF2B5EF4-FFF2-40B4-BE49-F238E27FC236}">
                <a16:creationId xmlns:a16="http://schemas.microsoft.com/office/drawing/2014/main" id="{AAEC97F0-683B-49C8-825F-14C4A0CEBC79}"/>
              </a:ext>
            </a:extLst>
          </p:cNvPr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Align-items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762510" y="2414587"/>
            <a:ext cx="1007389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3380" marR="508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95A947-2D37-48A9-BABB-62AE5D04E087}"/>
              </a:ext>
            </a:extLst>
          </p:cNvPr>
          <p:cNvSpPr/>
          <p:nvPr/>
        </p:nvSpPr>
        <p:spPr>
          <a:xfrm>
            <a:off x="1762510" y="4553635"/>
            <a:ext cx="79910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5F581DB2-5B9A-46BB-BA9F-745DFBAB96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9800" y="2286000"/>
            <a:ext cx="10896600" cy="28777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align-items:</a:t>
            </a:r>
            <a:r>
              <a:rPr lang="en-US" sz="3200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3200" kern="1200" dirty="0">
                <a:latin typeface="Georgia"/>
              </a:rPr>
              <a:t>controls how items are aligned relative to one another vertically</a:t>
            </a: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200" kern="1200" dirty="0">
              <a:latin typeface="Georgia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200" kern="1200" dirty="0">
              <a:latin typeface="Georgia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200" kern="1200" dirty="0">
              <a:latin typeface="Georgia"/>
            </a:endParaRPr>
          </a:p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1100" dirty="0">
              <a:latin typeface="Georgia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16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3BDD1-DE72-4917-8140-5400C01CE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206" y="4915547"/>
            <a:ext cx="2373614" cy="124391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3D286A7-793E-4471-8600-07237E571427}"/>
              </a:ext>
            </a:extLst>
          </p:cNvPr>
          <p:cNvSpPr/>
          <p:nvPr/>
        </p:nvSpPr>
        <p:spPr>
          <a:xfrm>
            <a:off x="937804" y="3820505"/>
            <a:ext cx="7469595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kern="0" dirty="0">
                <a:solidFill>
                  <a:srgbClr val="0000FF"/>
                </a:solidFill>
                <a:latin typeface="Consolas"/>
                <a:cs typeface="Consolas"/>
              </a:rPr>
              <a:t>stretch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 makes all children stretch to the same height</a:t>
            </a: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16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16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flex-start</a:t>
            </a:r>
            <a:r>
              <a:rPr lang="en-US" sz="2800" dirty="0">
                <a:latin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and</a:t>
            </a:r>
            <a:r>
              <a:rPr lang="en-US" sz="2800" dirty="0">
                <a:latin typeface="Georgia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flex-end 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align all children to either the top or bottom of their container</a:t>
            </a: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latin typeface="Georgia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latin typeface="Georgia"/>
            </a:endParaRPr>
          </a:p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center</a:t>
            </a:r>
            <a:r>
              <a:rPr lang="en-US" sz="2800" dirty="0">
                <a:latin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makes all children vertically centered, with equal space on top and bottom</a:t>
            </a:r>
          </a:p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latin typeface="Georgia"/>
            </a:endParaRPr>
          </a:p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latin typeface="Georgia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baseline</a:t>
            </a:r>
            <a:r>
              <a:rPr lang="en-US" sz="2800" dirty="0">
                <a:latin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vertically centers children so that their text lines up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912D3B-24DD-453D-827F-D069ED27C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205" y="3227907"/>
            <a:ext cx="2373615" cy="13423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583D49-8705-486B-BD9F-B733C013A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206" y="6626072"/>
            <a:ext cx="2389572" cy="13192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9D2D92-E5EF-434E-A804-689F74953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149" y="8266226"/>
            <a:ext cx="2408629" cy="135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0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70400" y="406400"/>
            <a:ext cx="405447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Web fonts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84300" y="2331801"/>
            <a:ext cx="11214100" cy="4739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lang="en-US" sz="24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="https://fonts.googleapis.com/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css?family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Roboto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" </a:t>
            </a:r>
            <a:r>
              <a:rPr lang="en-US" sz="2400" dirty="0" err="1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="stylesheet"&gt;</a:t>
            </a:r>
          </a:p>
          <a:p>
            <a:pPr marL="12700" marR="1268730"/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Once you include a font stylesheet from a CDN, you can refer to the font in a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font-family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rule, just like you would a web-safe font: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1268730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font-family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Roboto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, sans-serif; }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FC6E5E0-CDD9-4E28-B7B6-B9B101629ADD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7E7051C-5BA3-4681-B0DF-5610BF26E59C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 dirty="0"/>
              <a:t>Web fonts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FB5008A-644B-4676-8DC1-105F593E9CD3}"/>
              </a:ext>
            </a:extLst>
          </p:cNvPr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501C5438-D37D-4686-9677-5C47849D7E11}"/>
              </a:ext>
            </a:extLst>
          </p:cNvPr>
          <p:cNvSpPr txBox="1">
            <a:spLocks/>
          </p:cNvSpPr>
          <p:nvPr/>
        </p:nvSpPr>
        <p:spPr>
          <a:xfrm>
            <a:off x="-20983" y="446176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 spc="-20" dirty="0"/>
              <a:t>Web fonts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769909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9F74B986-D380-410F-8B39-1003C210A202}"/>
              </a:ext>
            </a:extLst>
          </p:cNvPr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0983" y="446176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20" dirty="0"/>
              <a:t>Media queries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320800" y="2514600"/>
            <a:ext cx="9906000" cy="6155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550"/>
              </a:spcBef>
            </a:pPr>
            <a:r>
              <a:rPr lang="en-US" sz="36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Media queries start with  </a:t>
            </a:r>
            <a:r>
              <a:rPr lang="en-US" sz="3600" dirty="0">
                <a:solidFill>
                  <a:srgbClr val="0000FF"/>
                </a:solidFill>
                <a:latin typeface="Consolas"/>
              </a:rPr>
              <a:t>@media </a:t>
            </a:r>
            <a:r>
              <a:rPr lang="en-US" sz="36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have curly braces that contain all the CSS that applies for that case</a:t>
            </a:r>
          </a:p>
          <a:p>
            <a:pPr marL="12700" marR="5080">
              <a:spcBef>
                <a:spcPts val="1550"/>
              </a:spcBef>
            </a:pPr>
            <a:endParaRPr lang="en-US" sz="32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550"/>
              </a:spcBef>
            </a:pPr>
            <a:endParaRPr lang="en-US" sz="36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550"/>
              </a:spcBef>
            </a:pPr>
            <a:r>
              <a:rPr lang="en-US" sz="3600" dirty="0">
                <a:solidFill>
                  <a:srgbClr val="0000FF"/>
                </a:solidFill>
                <a:latin typeface="Consolas"/>
              </a:rPr>
              <a:t>@media (</a:t>
            </a:r>
            <a:r>
              <a:rPr lang="en-US" sz="3600" dirty="0">
                <a:solidFill>
                  <a:srgbClr val="FF0000"/>
                </a:solidFill>
                <a:latin typeface="Consolas"/>
              </a:rPr>
              <a:t>min-width</a:t>
            </a:r>
            <a:r>
              <a:rPr lang="en-US" sz="3600" dirty="0">
                <a:solidFill>
                  <a:srgbClr val="0000FF"/>
                </a:solidFill>
                <a:latin typeface="Consolas"/>
              </a:rPr>
              <a:t>: 768px) {</a:t>
            </a:r>
          </a:p>
          <a:p>
            <a:pPr marL="12700" marR="5080">
              <a:spcBef>
                <a:spcPts val="1550"/>
              </a:spcBef>
            </a:pPr>
            <a:r>
              <a:rPr lang="en-US" sz="3600" spc="-5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 	/* Only when bigger than tablet */</a:t>
            </a:r>
            <a:endParaRPr lang="en-US" sz="3600" dirty="0">
              <a:solidFill>
                <a:srgbClr val="0000FF"/>
              </a:solidFill>
              <a:latin typeface="Consolas"/>
            </a:endParaRPr>
          </a:p>
          <a:p>
            <a:pPr marL="12700" marR="5080">
              <a:spcBef>
                <a:spcPts val="1550"/>
              </a:spcBef>
            </a:pP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	h1 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: 20px; }</a:t>
            </a:r>
            <a:endParaRPr lang="en-US" sz="3600" dirty="0">
              <a:solidFill>
                <a:srgbClr val="0000FF"/>
              </a:solidFill>
              <a:latin typeface="Consolas"/>
            </a:endParaRPr>
          </a:p>
          <a:p>
            <a:pPr marL="12700" marR="5080">
              <a:spcBef>
                <a:spcPts val="1550"/>
              </a:spcBef>
            </a:pPr>
            <a:r>
              <a:rPr lang="en-US" sz="3600" dirty="0">
                <a:solidFill>
                  <a:srgbClr val="0000FF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3259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-1905" y="3313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86300" y="4241800"/>
            <a:ext cx="36302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</a:pPr>
            <a:r>
              <a:rPr sz="7800" dirty="0"/>
              <a:t>QUESTIONS?</a:t>
            </a:r>
            <a:endParaRPr sz="7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F586BA2F-90D1-4482-BA2E-62AD4C50BF1F}"/>
              </a:ext>
            </a:extLst>
          </p:cNvPr>
          <p:cNvSpPr/>
          <p:nvPr/>
        </p:nvSpPr>
        <p:spPr>
          <a:xfrm>
            <a:off x="0" y="-6354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84844" y="2497536"/>
            <a:ext cx="10213340" cy="33752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Based on our  “match the comp” html file, use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flex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</a:rPr>
              <a:t>to give the cards a gallery layout</a:t>
            </a:r>
          </a:p>
          <a:p>
            <a:pPr marL="12700" marR="1212850">
              <a:spcBef>
                <a:spcPts val="100"/>
              </a:spcBef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</a:rPr>
              <a:t>Starting point: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hlinkClick r:id="rId2"/>
              </a:rPr>
              <a:t>https://beckjohnson.com/demos/classes.html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</a:rPr>
              <a:t> </a:t>
            </a: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257800" y="444500"/>
            <a:ext cx="247269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ASSIGNMENT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86FC7B-6794-4127-8F98-D4F5CFEF0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5417582"/>
            <a:ext cx="13004800" cy="435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98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3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13200" y="5283200"/>
            <a:ext cx="498538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289050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CSS	POSITIONING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65700" y="1905000"/>
            <a:ext cx="3073400" cy="276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2295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000" y="406400"/>
            <a:ext cx="512826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web </a:t>
            </a:r>
            <a:r>
              <a:rPr spc="-55" dirty="0"/>
              <a:t>layout</a:t>
            </a:r>
            <a:r>
              <a:rPr spc="-90" dirty="0"/>
              <a:t> </a:t>
            </a:r>
            <a:r>
              <a:rPr dirty="0"/>
              <a:t>properties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78000" y="2667000"/>
            <a:ext cx="9004299" cy="4596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0" marR="5080" indent="-51435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sz="3200" dirty="0">
                <a:solidFill>
                  <a:srgbClr val="FF0000"/>
                </a:solidFill>
                <a:latin typeface="Consolas"/>
                <a:cs typeface="Consolas"/>
              </a:rPr>
              <a:t>display:</a:t>
            </a:r>
            <a:r>
              <a:rPr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dictat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es</a:t>
            </a:r>
            <a:r>
              <a:rPr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how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elements </a:t>
            </a:r>
            <a:r>
              <a:rPr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behave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within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box model</a:t>
            </a: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27050" marR="5080" indent="-51435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527050" marR="5080" indent="-51435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float:</a:t>
            </a:r>
            <a:r>
              <a:rPr lang="en-US" sz="3200" b="1" spc="7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moves elements around within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page</a:t>
            </a:r>
            <a:r>
              <a:rPr lang="en-US" sz="3200" spc="-9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flow</a:t>
            </a:r>
          </a:p>
          <a:p>
            <a:pPr marL="527050" marR="5080" indent="-51435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527050" marR="5080" indent="-514350">
              <a:spcBef>
                <a:spcPts val="14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position:</a:t>
            </a:r>
            <a:r>
              <a:rPr lang="en-US" sz="3200" b="1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takes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elements </a:t>
            </a:r>
            <a:r>
              <a:rPr lang="en-US" sz="3200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entirely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out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of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page</a:t>
            </a:r>
            <a:r>
              <a:rPr lang="en-US" sz="3200" spc="-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flow</a:t>
            </a: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527050" marR="5080" indent="-514350">
              <a:buFont typeface="Arial" panose="020B0604020202020204" pitchFamily="34" charset="0"/>
              <a:buChar char="•"/>
            </a:pPr>
            <a:endParaRPr sz="3100" dirty="0">
              <a:latin typeface="Lora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646598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5995"/>
              </a:lnSpc>
            </a:pPr>
            <a:r>
              <a:rPr dirty="0"/>
              <a:t>CSS</a:t>
            </a:r>
            <a:r>
              <a:rPr spc="-100" dirty="0"/>
              <a:t> </a:t>
            </a:r>
            <a:r>
              <a:rPr dirty="0"/>
              <a:t>POSITIONing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06600" y="2438400"/>
            <a:ext cx="9296400" cy="5170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r>
              <a:rPr lang="en-US" sz="28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property specifies how an element is positioned on the page. Possible values are:</a:t>
            </a: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0000FF"/>
                </a:solidFill>
                <a:latin typeface="Consolas"/>
                <a:cs typeface="Lora"/>
              </a:rPr>
              <a:t>static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0000FF"/>
                </a:solidFill>
                <a:latin typeface="Consolas"/>
                <a:cs typeface="Lora"/>
              </a:rPr>
              <a:t>fixed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0000FF"/>
                </a:solidFill>
                <a:latin typeface="Consolas"/>
                <a:cs typeface="Lora"/>
              </a:rPr>
              <a:t>absolute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relative</a:t>
            </a:r>
            <a:endParaRPr lang="en-US" sz="2800" spc="-1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2800" spc="-1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buClr>
                <a:srgbClr val="5F5F5F"/>
              </a:buClr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default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is </a:t>
            </a:r>
            <a:r>
              <a:rPr lang="en-US" sz="2800" spc="-10" dirty="0">
                <a:solidFill>
                  <a:srgbClr val="0000FF"/>
                </a:solidFill>
                <a:latin typeface="Consolas"/>
                <a:cs typeface="Lora"/>
              </a:rPr>
              <a:t>static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which just means that the element obeys whatever its box model rules tell it to do.</a:t>
            </a: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964932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65700" y="406400"/>
            <a:ext cx="30683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POSITION:</a:t>
            </a:r>
            <a:r>
              <a:rPr spc="-100" dirty="0"/>
              <a:t> </a:t>
            </a:r>
            <a:r>
              <a:rPr dirty="0"/>
              <a:t>FIXED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54200" y="2286000"/>
            <a:ext cx="9876155" cy="702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fixed</a:t>
            </a:r>
            <a:r>
              <a:rPr sz="3100" b="1" spc="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make</a:t>
            </a:r>
            <a: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 </a:t>
            </a:r>
            <a:r>
              <a:rPr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content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“stick”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the 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browser </a:t>
            </a:r>
            <a:r>
              <a:rPr sz="3100" spc="-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window,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regardless of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where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user</a:t>
            </a:r>
            <a:r>
              <a:rPr sz="3100" spc="5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scrolls.</a:t>
            </a:r>
          </a:p>
          <a:p>
            <a:pPr marL="12700" marR="5080"/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/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Commonly used </a:t>
            </a:r>
            <a:r>
              <a:rPr lang="en-US"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</a:t>
            </a:r>
            <a: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make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headers, </a:t>
            </a:r>
            <a:r>
              <a:rPr lang="en-US" sz="3100" spc="-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navigation menus, </a:t>
            </a:r>
            <a:r>
              <a:rPr lang="en-US"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or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sidebars </a:t>
            </a:r>
            <a: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that follow </a:t>
            </a:r>
            <a:r>
              <a:rPr lang="en-US"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page as </a:t>
            </a:r>
            <a: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it</a:t>
            </a:r>
            <a:r>
              <a:rPr lang="en-US" sz="31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scrolls.</a:t>
            </a:r>
          </a:p>
          <a:p>
            <a:pPr marL="12700" marR="5080"/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/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2800" spc="-95" dirty="0">
                <a:solidFill>
                  <a:srgbClr val="0096FF"/>
                </a:solidFill>
                <a:latin typeface="Courier New"/>
                <a:cs typeface="Courier New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</a:p>
          <a:p>
            <a:pPr marL="698500" marR="5080" indent="45720">
              <a:lnSpc>
                <a:spcPct val="112000"/>
              </a:lnSpc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fixed;  </a:t>
            </a:r>
          </a:p>
          <a:p>
            <a:pPr marL="698500" marR="5080" indent="45720">
              <a:lnSpc>
                <a:spcPct val="112000"/>
              </a:lnSpc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left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0px;</a:t>
            </a:r>
          </a:p>
          <a:p>
            <a:pPr marL="698500" marR="5080" indent="45720">
              <a:lnSpc>
                <a:spcPct val="112000"/>
              </a:lnSpc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top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0px;</a:t>
            </a: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5080"/>
            <a:endParaRPr lang="en-US" sz="3100" dirty="0">
              <a:latin typeface="Georgia" panose="02040502050405020303" pitchFamily="18" charset="0"/>
              <a:cs typeface="Lora"/>
            </a:endParaRPr>
          </a:p>
          <a:p>
            <a:pPr marL="12700" marR="5080"/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Hard to describe, see a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2"/>
              </a:rPr>
              <a:t>live demo</a:t>
            </a:r>
            <a:endParaRPr lang="en-US" sz="3100" dirty="0"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227646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ts val="5995"/>
              </a:lnSpc>
            </a:pPr>
            <a:r>
              <a:rPr lang="en-US" b="0" dirty="0"/>
              <a:t>FTFY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741394" y="2309575"/>
            <a:ext cx="9522012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This popup background uses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fixed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to grey-out the entire page behind the lightbox, even if the user scrolls.</a:t>
            </a:r>
            <a:endParaRPr lang="en-US" sz="2800" spc="-10" dirty="0">
              <a:solidFill>
                <a:srgbClr val="0000FF"/>
              </a:solidFill>
              <a:latin typeface="Consolas"/>
              <a:cs typeface="Lor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94" y="3429000"/>
            <a:ext cx="9713023" cy="5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675" y="-152400"/>
            <a:ext cx="13004800" cy="21336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6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6"/>
                </a:lnTo>
                <a:lnTo>
                  <a:pt x="0" y="2623806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49400" y="3124200"/>
            <a:ext cx="11201400" cy="37644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indent="-457200">
              <a:lnSpc>
                <a:spcPct val="151500"/>
              </a:lnSpc>
              <a:buFont typeface="Arial" panose="020B0604020202020204" pitchFamily="34" charset="0"/>
              <a:buChar char="•"/>
            </a:pPr>
            <a:r>
              <a:rPr lang="en-US" sz="33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Review float, flex, media queries</a:t>
            </a:r>
            <a:endParaRPr lang="en-US" sz="33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lnSpc>
                <a:spcPct val="151500"/>
              </a:lnSpc>
              <a:buFont typeface="Arial" panose="020B0604020202020204" pitchFamily="34" charset="0"/>
              <a:buChar char="•"/>
            </a:pPr>
            <a:r>
              <a:rPr lang="en-US"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CSS positioning </a:t>
            </a:r>
          </a:p>
          <a:p>
            <a:pPr marL="469900" marR="5080" indent="-457200">
              <a:lnSpc>
                <a:spcPct val="151500"/>
              </a:lnSpc>
              <a:buFont typeface="Arial" panose="020B0604020202020204" pitchFamily="34" charset="0"/>
              <a:buChar char="•"/>
            </a:pPr>
            <a:r>
              <a:rPr lang="en-US"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Fun CSS tricks</a:t>
            </a:r>
          </a:p>
          <a:p>
            <a:pPr marL="469900" marR="5080" indent="-457200">
              <a:lnSpc>
                <a:spcPct val="151500"/>
              </a:lnSpc>
              <a:buFont typeface="Arial" panose="020B0604020202020204" pitchFamily="34" charset="0"/>
              <a:buChar char="•"/>
            </a:pPr>
            <a:r>
              <a:rPr lang="en-US"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Introduction to JavaScript</a:t>
            </a:r>
          </a:p>
          <a:p>
            <a:pPr marL="469900" marR="6377940" indent="-457200">
              <a:lnSpc>
                <a:spcPct val="151500"/>
              </a:lnSpc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</a:t>
            </a:r>
            <a:r>
              <a:rPr lang="en-US" sz="33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</a:t>
            </a:r>
            <a:r>
              <a:rPr lang="en-US" sz="33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alu</a:t>
            </a:r>
            <a:r>
              <a:rPr lang="en-US" sz="3300" spc="-2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</a:t>
            </a:r>
            <a:r>
              <a:rPr lang="en-US" sz="33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tio</a:t>
            </a:r>
            <a:r>
              <a:rPr lang="en-US"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</a:t>
            </a:r>
            <a:r>
              <a:rPr lang="en-US" sz="33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</a:t>
            </a:r>
            <a:endParaRPr lang="en-US" sz="3300" dirty="0">
              <a:latin typeface="Georgia" panose="02040502050405020303" pitchFamily="18" charset="0"/>
              <a:cs typeface="Lor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130800" y="700072"/>
            <a:ext cx="36741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SESSION</a:t>
            </a:r>
            <a:r>
              <a:rPr spc="-75" dirty="0"/>
              <a:t> </a:t>
            </a:r>
            <a:r>
              <a:rPr spc="-5" dirty="0"/>
              <a:t>OVERVIEW</a:t>
            </a:r>
          </a:p>
        </p:txBody>
      </p:sp>
      <p:sp>
        <p:nvSpPr>
          <p:cNvPr id="10" name="object 10"/>
          <p:cNvSpPr/>
          <p:nvPr/>
        </p:nvSpPr>
        <p:spPr>
          <a:xfrm>
            <a:off x="4216400" y="694385"/>
            <a:ext cx="736600" cy="7448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7755" y="406400"/>
            <a:ext cx="3209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5995"/>
              </a:lnSpc>
            </a:pPr>
            <a:r>
              <a:rPr lang="en-US" dirty="0"/>
              <a:t>absolute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349500" y="2590800"/>
            <a:ext cx="8305800" cy="5755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absolute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 a powerful tool that allows you to place any page element exactly where you want it, down to the pixel</a:t>
            </a: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When an element has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absolute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it is entirely removed from the normal flow of the page</a:t>
            </a:r>
          </a:p>
          <a:p>
            <a:pPr marL="12700" marR="5080">
              <a:buClr>
                <a:srgbClr val="5F5F5F"/>
              </a:buClr>
            </a:pPr>
            <a:endParaRPr lang="en-US" sz="30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0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That means its padding, margins, and borders no longer affect the elements around it</a:t>
            </a: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0000FF"/>
              </a:solidFill>
              <a:latin typeface="Consolas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59403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ts val="5995"/>
              </a:lnSpc>
            </a:pPr>
            <a:r>
              <a:rPr lang="en-US" dirty="0"/>
              <a:t>Default positioning 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006600" y="2438400"/>
            <a:ext cx="8915400" cy="190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Remember that by default, block elements full up their entire row, and push any content to the next line, like this:</a:t>
            </a: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0000FF"/>
              </a:solidFill>
              <a:latin typeface="Consolas"/>
              <a:cs typeface="L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2A24F-EC31-4B65-A956-C4982B904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4038600"/>
            <a:ext cx="3619500" cy="480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02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200" y="3200400"/>
            <a:ext cx="3505200" cy="5454150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ts val="5995"/>
              </a:lnSpc>
            </a:pPr>
            <a:r>
              <a:rPr lang="en-US" dirty="0"/>
              <a:t>absolute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397000" y="2514600"/>
            <a:ext cx="9067800" cy="590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we give box-2 absolute positioning:</a:t>
            </a: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#box-2</a:t>
            </a:r>
            <a:r>
              <a:rPr lang="en-US" sz="3200" spc="-95" dirty="0">
                <a:solidFill>
                  <a:srgbClr val="0096FF"/>
                </a:solidFill>
                <a:latin typeface="Courier New"/>
                <a:cs typeface="Courier New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   position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absolute;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   right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0px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   bottom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0px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</a:p>
          <a:p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32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box-2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is moved to the bottom right of the page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box-3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moves up to occupy the space</a:t>
            </a:r>
          </a:p>
          <a:p>
            <a:pPr marL="12700" marR="5080">
              <a:buClr>
                <a:srgbClr val="5F5F5F"/>
              </a:buClr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    vacated by 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box-2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9454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ts val="5995"/>
              </a:lnSpc>
            </a:pPr>
            <a:r>
              <a:rPr lang="en-US" dirty="0"/>
              <a:t>Absolute power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996440" y="2367121"/>
            <a:ext cx="915416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absolute 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be used to create lightboxes (also known as modals) that pop up over other content</a:t>
            </a: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0000FF"/>
              </a:solidFill>
              <a:latin typeface="Consolas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170" y="3886200"/>
            <a:ext cx="7752325" cy="52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6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ts val="5995"/>
              </a:lnSpc>
            </a:pPr>
            <a:r>
              <a:rPr lang="en-US" dirty="0"/>
              <a:t>Absolute power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66FE72-A391-4E26-9F33-7EBFD1F91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53" t="71907" r="20911" b="3905"/>
          <a:stretch/>
        </p:blipFill>
        <p:spPr>
          <a:xfrm>
            <a:off x="1" y="2209800"/>
            <a:ext cx="13004800" cy="646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20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7755" y="406400"/>
            <a:ext cx="3209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5995"/>
              </a:lnSpc>
            </a:pPr>
            <a:r>
              <a:rPr lang="en-US" dirty="0"/>
              <a:t>absolute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006600" y="2438400"/>
            <a:ext cx="8915400" cy="4985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 element with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absolute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is absolutely positioned:</a:t>
            </a: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0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its closest parent with positioning 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0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0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Or if it has no parents with positioning, to the </a:t>
            </a:r>
            <a:r>
              <a:rPr lang="en-US" sz="30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lang="en-US" sz="30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of the page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0000FF"/>
              </a:solidFill>
              <a:latin typeface="Consolas"/>
              <a:cs typeface="Lo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001"/>
          <a:stretch/>
        </p:blipFill>
        <p:spPr>
          <a:xfrm>
            <a:off x="5664200" y="5867400"/>
            <a:ext cx="6365985" cy="362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93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7755" y="406400"/>
            <a:ext cx="3209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5995"/>
              </a:lnSpc>
            </a:pPr>
            <a:r>
              <a:rPr lang="en-US" dirty="0"/>
              <a:t>absolute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044700" y="2514600"/>
            <a:ext cx="8915400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0000FF"/>
              </a:solidFill>
              <a:latin typeface="Consolas"/>
              <a:cs typeface="Lo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001"/>
          <a:stretch/>
        </p:blipFill>
        <p:spPr>
          <a:xfrm>
            <a:off x="939800" y="2514600"/>
            <a:ext cx="11400896" cy="648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21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5995"/>
              </a:lnSpc>
            </a:pPr>
            <a:r>
              <a:rPr dirty="0"/>
              <a:t>CSS</a:t>
            </a:r>
            <a:r>
              <a:rPr spc="-100" dirty="0"/>
              <a:t> </a:t>
            </a:r>
            <a:r>
              <a:rPr dirty="0"/>
              <a:t>POSITIONing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06600" y="2438400"/>
            <a:ext cx="10058400" cy="58785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1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There are 4 directional properties that affect positioning:</a:t>
            </a:r>
            <a:endParaRPr lang="en-US" sz="3100" dirty="0"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100" b="1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left</a:t>
            </a:r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4699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right</a:t>
            </a:r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4699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top</a:t>
            </a:r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4699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bottom</a:t>
            </a:r>
          </a:p>
          <a:p>
            <a:pPr marL="12700">
              <a:spcBef>
                <a:spcPts val="3180"/>
              </a:spcBef>
            </a:pPr>
            <a:endParaRPr lang="en-US" sz="3200" spc="-6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spcBef>
                <a:spcPts val="3180"/>
              </a:spcBef>
            </a:pPr>
            <a:r>
              <a:rPr lang="en-US" sz="32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value is a number (positive or negative) followed by a unit.</a:t>
            </a:r>
          </a:p>
          <a:p>
            <a:pPr marL="12700">
              <a:spcBef>
                <a:spcPts val="3180"/>
              </a:spcBef>
            </a:pPr>
            <a:r>
              <a:rPr lang="en-US" sz="32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They define how far an element is offset that direction.</a:t>
            </a:r>
            <a:endParaRPr lang="en-US" sz="2800" spc="-65" dirty="0">
              <a:solidFill>
                <a:srgbClr val="7F007F"/>
              </a:solidFill>
              <a:latin typeface="Consolas"/>
              <a:cs typeface="Lor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000" y="6324600"/>
            <a:ext cx="539051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3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79938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5995"/>
              </a:lnSpc>
            </a:pPr>
            <a:r>
              <a:rPr dirty="0"/>
              <a:t>CSS</a:t>
            </a:r>
            <a:r>
              <a:rPr spc="-100" dirty="0"/>
              <a:t> </a:t>
            </a:r>
            <a:r>
              <a:rPr dirty="0"/>
              <a:t>POSITIONing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444750" y="2546074"/>
            <a:ext cx="7772400" cy="33701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top</a:t>
            </a:r>
            <a:r>
              <a:rPr lang="en-US" sz="32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defines how far an element is offset from its original top edge.</a:t>
            </a:r>
          </a:p>
          <a:p>
            <a:pPr marL="12700"/>
            <a:endParaRPr lang="en-US" sz="3100" spc="-6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1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Positive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top</a:t>
            </a:r>
            <a:r>
              <a:rPr lang="en-US" sz="28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1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values push an element </a:t>
            </a:r>
            <a:r>
              <a:rPr lang="en-US" sz="3100" b="1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down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1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Negative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top</a:t>
            </a:r>
            <a:r>
              <a:rPr lang="en-US" sz="28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1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values push an element </a:t>
            </a:r>
            <a:r>
              <a:rPr lang="en-US" sz="3100" b="1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up</a:t>
            </a:r>
            <a:endParaRPr lang="en-US" sz="3100" b="1" dirty="0"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100" b="1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100" b="1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11350" y="6127474"/>
            <a:ext cx="539051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3200" dirty="0">
              <a:latin typeface="Courier New"/>
              <a:cs typeface="Courier Ne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87" y="5484371"/>
            <a:ext cx="4938426" cy="34483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62" y="5728156"/>
            <a:ext cx="4626226" cy="31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14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5995"/>
              </a:lnSpc>
            </a:pPr>
            <a:r>
              <a:rPr dirty="0"/>
              <a:t>CSS</a:t>
            </a:r>
            <a:r>
              <a:rPr spc="-100" dirty="0"/>
              <a:t> </a:t>
            </a:r>
            <a:r>
              <a:rPr dirty="0"/>
              <a:t>POSITIONing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11400" y="2667000"/>
            <a:ext cx="7772400" cy="289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Similarly,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left</a:t>
            </a:r>
            <a:r>
              <a:rPr lang="en-US" sz="32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defines how far an element is offset from its original left edge.</a:t>
            </a:r>
          </a:p>
          <a:p>
            <a:pPr marL="12700"/>
            <a:endParaRPr lang="en-US" sz="3100" spc="-6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1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Positive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left</a:t>
            </a:r>
            <a:r>
              <a:rPr lang="en-US" sz="28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1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values push an element </a:t>
            </a:r>
            <a:r>
              <a:rPr lang="en-US" sz="3100" b="1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right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1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Negative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left</a:t>
            </a:r>
            <a:r>
              <a:rPr lang="en-US" sz="28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1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values push an element </a:t>
            </a:r>
            <a:r>
              <a:rPr lang="en-US" sz="3100" b="1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left</a:t>
            </a:r>
            <a:endParaRPr lang="en-US" sz="3100" b="1" dirty="0"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100" b="1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78000" y="6477000"/>
            <a:ext cx="539051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3200" dirty="0">
              <a:latin typeface="Courier New"/>
              <a:cs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5280201"/>
            <a:ext cx="2693163" cy="39399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276" y="5217860"/>
            <a:ext cx="2905125" cy="400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10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-1905" y="3313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57800" y="5880100"/>
            <a:ext cx="248539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REVIEW!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72100" y="3149600"/>
            <a:ext cx="2260600" cy="226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7754" y="406400"/>
            <a:ext cx="427164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5995"/>
              </a:lnSpc>
            </a:pPr>
            <a:r>
              <a:rPr lang="en-US" dirty="0"/>
              <a:t>Get your z’s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701800" y="2514600"/>
            <a:ext cx="9906000" cy="6278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When you start changing how elements are positioned, you may need to specify which ones should be “on top”, if they begin to overlap</a:t>
            </a: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Elements with no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position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in CSS will appear </a:t>
            </a:r>
            <a:r>
              <a:rPr lang="en-US" sz="3200" b="1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under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elements that have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absolute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fixed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or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relative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positioning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By default, the </a:t>
            </a:r>
            <a:r>
              <a:rPr lang="en-US" sz="3200" i="1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last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item on the webpage will appear on top of earlier elements that have the same type of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62647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54C0DA-160C-4D48-96CB-5B723097E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0" y="4332967"/>
            <a:ext cx="4391025" cy="4067175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7754" y="406400"/>
            <a:ext cx="427164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5995"/>
              </a:lnSpc>
            </a:pPr>
            <a:r>
              <a:rPr lang="en-US" dirty="0"/>
              <a:t>Get your z’s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549400" y="2438400"/>
            <a:ext cx="10668000" cy="190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The CSS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property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z-index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can be applied to force an element with position on top of any other by giving it a </a:t>
            </a:r>
            <a:r>
              <a:rPr lang="en-US" sz="3200" b="1" i="1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higher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number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D13D3-D516-4D5A-83CB-8C1C8D444725}"/>
              </a:ext>
            </a:extLst>
          </p:cNvPr>
          <p:cNvSpPr/>
          <p:nvPr/>
        </p:nvSpPr>
        <p:spPr>
          <a:xfrm>
            <a:off x="939800" y="4724400"/>
            <a:ext cx="57626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7100" marR="5080" lvl="1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 all elements have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z-index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0</a:t>
            </a:r>
          </a:p>
          <a:p>
            <a:pPr marL="927100" marR="5080" lvl="1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2800" spc="-1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927100" marR="5080" lvl="1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assign negative or positive values to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z-index</a:t>
            </a:r>
            <a:endParaRPr lang="en-US" sz="2800" spc="-10" dirty="0">
              <a:solidFill>
                <a:srgbClr val="0000FF"/>
              </a:solidFill>
              <a:latin typeface="Consolas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737747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7755" y="406400"/>
            <a:ext cx="3209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5995"/>
              </a:lnSpc>
            </a:pPr>
            <a:r>
              <a:rPr lang="en-US" dirty="0"/>
              <a:t>relative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006600" y="2438400"/>
            <a:ext cx="8305800" cy="590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relative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allows you to move an element using directional attributes (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top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bottom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</a:t>
            </a:r>
            <a:r>
              <a:rPr lang="en-US" sz="3200" spc="-10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etc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).</a:t>
            </a: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you set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relative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but no directional attributes, the element won’t change at all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you set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top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10px;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then it will be shifted 10 pixels down from where it would normally be</a:t>
            </a: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601925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7755" y="406400"/>
            <a:ext cx="3209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5995"/>
              </a:lnSpc>
            </a:pPr>
            <a:r>
              <a:rPr lang="en-US" dirty="0"/>
              <a:t>relative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006600" y="2438400"/>
            <a:ext cx="9067800" cy="64017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box-2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has the following style, which moves it down and right:</a:t>
            </a: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other boxes behave like 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box-2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was in its original position (unlike using negative margins).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0" y="3200400"/>
            <a:ext cx="3805237" cy="43342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06600" y="4362003"/>
            <a:ext cx="5157181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#box-2</a:t>
            </a:r>
            <a:r>
              <a:rPr lang="en-US" sz="3200" spc="-95" dirty="0">
                <a:solidFill>
                  <a:srgbClr val="0096FF"/>
                </a:solidFill>
                <a:latin typeface="Courier New"/>
                <a:cs typeface="Courier New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   position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relative;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   left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10px;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   top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10px;</a:t>
            </a:r>
          </a:p>
          <a:p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44235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7755" y="406400"/>
            <a:ext cx="3209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5995"/>
              </a:lnSpc>
            </a:pPr>
            <a:r>
              <a:rPr lang="en-US" dirty="0"/>
              <a:t>relative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006600" y="2438400"/>
            <a:ext cx="906780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Unlike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absolute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moving an element using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relative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means there will be space on the page where it would have been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5CFA86-45CF-4E6E-81DE-332A8C5A1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711" y="3915728"/>
            <a:ext cx="9639577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57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665" b="6746"/>
          <a:stretch/>
        </p:blipFill>
        <p:spPr>
          <a:xfrm>
            <a:off x="863600" y="4495800"/>
            <a:ext cx="10717934" cy="5105400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7755" y="406400"/>
            <a:ext cx="3209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5995"/>
              </a:lnSpc>
            </a:pPr>
            <a:r>
              <a:rPr lang="en-US" dirty="0"/>
              <a:t>relative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327366" y="2561272"/>
            <a:ext cx="9664267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More commonly,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relative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is used on a parent container to position absolutely-positioned elements inside itself (as opposed to moving itself)</a:t>
            </a: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447946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D21DB5E-0938-43C2-96A3-452AD8F94BDA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4568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4A8EAB47-7CEB-4568-9FFE-EA5C969F446D}"/>
              </a:ext>
            </a:extLst>
          </p:cNvPr>
          <p:cNvSpPr/>
          <p:nvPr/>
        </p:nvSpPr>
        <p:spPr>
          <a:xfrm>
            <a:off x="0" y="-5716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75460" y="2438400"/>
            <a:ext cx="10060940" cy="63889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</a:rPr>
              <a:t>Create a new page using this page as a template:</a:t>
            </a: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2"/>
              </a:rPr>
              <a:t>http://beckjohnson.com/dev-101/demos/modal.html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Write CSS so that the modal (the 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with the class </a:t>
            </a:r>
            <a:r>
              <a:rPr lang="en-US" sz="3200" dirty="0">
                <a:solidFill>
                  <a:srgbClr val="7F007F"/>
                </a:solidFill>
                <a:latin typeface="Consolas"/>
              </a:rPr>
              <a:t>modal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) appears over the boilerplate text</a:t>
            </a: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Apply box model properties to the content until it looks nice</a:t>
            </a: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Hint: Recall that you target a class in CSS like this:</a:t>
            </a: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</a:rPr>
              <a:t>	.modal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257800" y="444500"/>
            <a:ext cx="247269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593694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-1905" y="3313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-203200" y="4572000"/>
            <a:ext cx="13004799" cy="1192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9295"/>
              </a:lnSpc>
            </a:pP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Fun CSS tricks</a:t>
            </a:r>
            <a:endParaRPr sz="7800" dirty="0">
              <a:latin typeface="Bebas Neue Bold"/>
              <a:cs typeface="Bebas Neue Bold"/>
            </a:endParaRPr>
          </a:p>
        </p:txBody>
      </p:sp>
    </p:spTree>
    <p:extLst>
      <p:ext uri="{BB962C8B-B14F-4D97-AF65-F5344CB8AC3E}">
        <p14:creationId xmlns:p14="http://schemas.microsoft.com/office/powerpoint/2010/main" val="894354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35" dirty="0"/>
              <a:t>Opacity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19174" y="1494001"/>
            <a:ext cx="11198225" cy="7840618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r>
              <a:rPr lang="en-US" sz="3200" spc="-5" dirty="0">
                <a:latin typeface="Georgia" panose="02040502050405020303" pitchFamily="18" charset="0"/>
              </a:rPr>
              <a:t>The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opacity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 property changes an element’s transparency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  <a:cs typeface="Consolas"/>
            </a:endParaRPr>
          </a:p>
          <a:p>
            <a:pPr marL="830580" marR="508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latin typeface="Georgia" panose="02040502050405020303" pitchFamily="18" charset="0"/>
              </a:rPr>
              <a:t>By default, all elements have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opacity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1;</a:t>
            </a:r>
            <a:r>
              <a:rPr lang="en-US" sz="3200" spc="-5" dirty="0">
                <a:latin typeface="Georgia" panose="02040502050405020303" pitchFamily="18" charset="0"/>
              </a:rPr>
              <a:t> meaning fully opaque</a:t>
            </a:r>
          </a:p>
          <a:p>
            <a:pPr marL="830580" marR="5080" indent="-457200">
              <a:buFont typeface="Arial" panose="020B0604020202020204" pitchFamily="34" charset="0"/>
              <a:buChar char="•"/>
            </a:pPr>
            <a:endParaRPr lang="en-US" sz="3200" spc="-5" dirty="0">
              <a:latin typeface="Georgia" panose="02040502050405020303" pitchFamily="18" charset="0"/>
            </a:endParaRPr>
          </a:p>
          <a:p>
            <a:pPr marL="830580" marR="508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latin typeface="Georgia" panose="02040502050405020303" pitchFamily="18" charset="0"/>
              </a:rPr>
              <a:t>To make an element transparent, specify a decimal value between 0 and 1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h2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opacity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.5; }</a:t>
            </a:r>
          </a:p>
          <a:p>
            <a:pPr marL="373380" marR="508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/>
            <a:r>
              <a:rPr lang="en-US" sz="3200" spc="-5" dirty="0">
                <a:latin typeface="Georgia" panose="02040502050405020303" pitchFamily="18" charset="0"/>
              </a:rPr>
              <a:t>Keep in mind that opacity value will apply to all children, and they can never become more opaque than their parent!</a:t>
            </a:r>
            <a:endParaRPr sz="3200" spc="-1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622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84800" y="406400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</a:t>
            </a:r>
            <a:r>
              <a:rPr spc="-85" dirty="0"/>
              <a:t> </a:t>
            </a:r>
            <a:r>
              <a:rPr spc="-35" dirty="0"/>
              <a:t>Floats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19175" y="1494001"/>
            <a:ext cx="10957560" cy="5932403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r>
              <a:rPr lang="en-US" sz="3200" spc="-5" dirty="0">
                <a:latin typeface="Georgia" panose="02040502050405020303" pitchFamily="18" charset="0"/>
              </a:rPr>
              <a:t>The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 property </a:t>
            </a:r>
            <a:r>
              <a:rPr lang="en-US" sz="3200" spc="-5" dirty="0">
                <a:latin typeface="Georgia" panose="02040502050405020303" pitchFamily="18" charset="0"/>
              </a:rPr>
              <a:t>takes an element out of the normal flow and “floats” it to the left or right side of its container.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830580" marR="508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latin typeface="Georgia" panose="02040502050405020303" pitchFamily="18" charset="0"/>
              </a:rPr>
              <a:t>This allows other content</a:t>
            </a:r>
          </a:p>
          <a:p>
            <a:pPr marL="373380" marR="5080"/>
            <a:r>
              <a:rPr lang="en-US" sz="3200" spc="-5" dirty="0">
                <a:latin typeface="Georgia" panose="02040502050405020303" pitchFamily="18" charset="0"/>
              </a:rPr>
              <a:t>	to flow around it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lang="en-US" sz="2800" spc="-5" dirty="0">
              <a:latin typeface="Georgia" panose="02040502050405020303" pitchFamily="18" charset="0"/>
            </a:endParaRPr>
          </a:p>
          <a:p>
            <a:pPr marL="373380" marR="5080"/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left; }</a:t>
            </a:r>
          </a:p>
          <a:p>
            <a:pPr marL="373380" marR="5080"/>
            <a:endParaRPr sz="3200" spc="-10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60" y="5715000"/>
            <a:ext cx="49815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70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35" dirty="0"/>
              <a:t>filter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19174" y="1494001"/>
            <a:ext cx="11198225" cy="6978844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r>
              <a:rPr lang="en-US" sz="3200" spc="-5" dirty="0">
                <a:latin typeface="Georgia" panose="02040502050405020303" pitchFamily="18" charset="0"/>
              </a:rPr>
              <a:t>The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filter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 property can be used to apply graphical effects similar to Photoshop filters on images, backgrounds, or borders.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  <a:cs typeface="Consolas"/>
            </a:endParaRPr>
          </a:p>
          <a:p>
            <a:pPr marL="373380" marR="5080"/>
            <a:r>
              <a:rPr lang="en-US" sz="3200" spc="-5" dirty="0">
                <a:latin typeface="Georgia" panose="02040502050405020303" pitchFamily="18" charset="0"/>
              </a:rPr>
              <a:t>Some options include blur, grayscale, brightness, saturate, and sepia.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r>
              <a:rPr lang="en-US" sz="3200" spc="-5" dirty="0">
                <a:latin typeface="Georgia" panose="02040502050405020303" pitchFamily="18" charset="0"/>
              </a:rPr>
              <a:t>Its value is one of the above options, followed by parenthesis indicating how much to apply the effect, like this: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filter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grayscale(1); }</a:t>
            </a:r>
          </a:p>
          <a:p>
            <a:pPr marL="373380" marR="5080"/>
            <a:endParaRPr sz="3200" spc="-1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9884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84800" y="406400"/>
            <a:ext cx="22263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35" dirty="0"/>
              <a:t>filter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19175" y="1494001"/>
            <a:ext cx="5178426" cy="7632869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r>
              <a:rPr lang="en-US" sz="3200" spc="-5" dirty="0">
                <a:latin typeface="Georgia" panose="02040502050405020303" pitchFamily="18" charset="0"/>
                <a:cs typeface="Consolas"/>
              </a:rPr>
              <a:t>Original image</a:t>
            </a:r>
          </a:p>
          <a:p>
            <a:pPr marL="373380" marR="5080"/>
            <a:endParaRPr lang="en-US" sz="3200" spc="-5" dirty="0">
              <a:solidFill>
                <a:srgbClr val="FF0000"/>
              </a:solidFill>
              <a:latin typeface="Georgia" panose="02040502050405020303" pitchFamily="18" charset="0"/>
              <a:cs typeface="Consolas"/>
            </a:endParaRPr>
          </a:p>
          <a:p>
            <a:pPr marL="373380" marR="5080"/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9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9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9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9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filter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grayscale(1);</a:t>
            </a:r>
          </a:p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5" dirty="0">
                <a:latin typeface="Georgia" panose="02040502050405020303" pitchFamily="18" charset="0"/>
                <a:cs typeface="Consolas"/>
              </a:rPr>
              <a:t>Converts the image to gray. 1 is fully gray, 0 is original. Any value between 0 and 1 is allowed</a:t>
            </a:r>
          </a:p>
          <a:p>
            <a:pPr marL="373380" marR="508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/>
            <a:endParaRPr lang="en-US" sz="105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filter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sepia(1);</a:t>
            </a:r>
          </a:p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5" dirty="0">
                <a:latin typeface="Georgia" panose="02040502050405020303" pitchFamily="18" charset="0"/>
                <a:cs typeface="Consolas"/>
              </a:rPr>
              <a:t>Converts the image to sepia. 1 is fully sepia, 0 is original. Any value between 0 and 1 is allowed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0C0C01-B380-4249-BA7A-73C4E71D2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559" y="4719493"/>
            <a:ext cx="3375264" cy="2037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C34C20-3C1D-4555-8D7D-868EFC166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560" y="2057248"/>
            <a:ext cx="3276326" cy="2189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056DA-A03F-43F6-B94A-458497F2E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559" y="7234630"/>
            <a:ext cx="3466241" cy="213797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7508987E-FD7B-497B-A874-0708000ED573}"/>
              </a:ext>
            </a:extLst>
          </p:cNvPr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41FBFC11-2A71-4990-BA2C-577D8C8CA6C1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 spc="-35"/>
              <a:t>filter</a:t>
            </a:r>
            <a:endParaRPr lang="en-US" kern="0" spc="-35" dirty="0"/>
          </a:p>
        </p:txBody>
      </p:sp>
    </p:spTree>
    <p:extLst>
      <p:ext uri="{BB962C8B-B14F-4D97-AF65-F5344CB8AC3E}">
        <p14:creationId xmlns:p14="http://schemas.microsoft.com/office/powerpoint/2010/main" val="2837701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84800" y="406400"/>
            <a:ext cx="22263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35" dirty="0"/>
              <a:t>filter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19175" y="1494001"/>
            <a:ext cx="5495780" cy="8202255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filter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saturate(8);</a:t>
            </a:r>
          </a:p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5" dirty="0">
                <a:latin typeface="Georgia" panose="02040502050405020303" pitchFamily="18" charset="0"/>
                <a:cs typeface="Consolas"/>
              </a:rPr>
              <a:t>Larger values are more saturated. Anything under 1 will make the element less saturated than the original</a:t>
            </a:r>
          </a:p>
          <a:p>
            <a:pPr marL="373380" marR="5080"/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10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10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filter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hue-rotate(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90deg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);</a:t>
            </a:r>
          </a:p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5" dirty="0">
                <a:latin typeface="Georgia" panose="02040502050405020303" pitchFamily="18" charset="0"/>
                <a:cs typeface="Consolas"/>
              </a:rPr>
              <a:t>Must be an angle of rotation in degrees, that will affect how far around the color circle the input is adjusted</a:t>
            </a:r>
          </a:p>
          <a:p>
            <a:pPr marL="373380" marR="508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/>
            <a:endParaRPr lang="en-US" sz="105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/>
            <a:endParaRPr lang="en-US" sz="105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/>
            <a:endParaRPr lang="en-US" sz="105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filter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invert(.8);</a:t>
            </a:r>
          </a:p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5" dirty="0">
                <a:latin typeface="Georgia" panose="02040502050405020303" pitchFamily="18" charset="0"/>
                <a:cs typeface="Consolas"/>
              </a:rPr>
              <a:t>Must be a percentage. Flips </a:t>
            </a:r>
            <a:r>
              <a:rPr lang="en-US" sz="2400" spc="-5" dirty="0" err="1">
                <a:latin typeface="Georgia" panose="02040502050405020303" pitchFamily="18" charset="0"/>
                <a:cs typeface="Consolas"/>
              </a:rPr>
              <a:t>RGB</a:t>
            </a:r>
            <a:r>
              <a:rPr lang="en-US" sz="2400" spc="-5" dirty="0">
                <a:latin typeface="Georgia" panose="02040502050405020303" pitchFamily="18" charset="0"/>
                <a:cs typeface="Consolas"/>
              </a:rPr>
              <a:t> values by that amount</a:t>
            </a:r>
          </a:p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056DA-A03F-43F6-B94A-458497F2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354" y="7257526"/>
            <a:ext cx="3276326" cy="2020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E60B3C-EA8D-48DA-B343-D30980997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931" y="2065434"/>
            <a:ext cx="3505069" cy="20720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7D1F5E-9C32-46B2-AED9-B11EC9297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602" y="4628893"/>
            <a:ext cx="3535291" cy="21303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71D94B-4557-4D01-9068-8A4050EA6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531" y="7191803"/>
            <a:ext cx="3558470" cy="213694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0F95D2F6-8A48-4F89-A7E2-FD169D66C037}"/>
              </a:ext>
            </a:extLst>
          </p:cNvPr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14A9B22-6E2F-4FB1-843D-C1D197CFEA07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 spc="-35"/>
              <a:t>filter</a:t>
            </a:r>
            <a:endParaRPr lang="en-US" kern="0" spc="-35" dirty="0"/>
          </a:p>
        </p:txBody>
      </p:sp>
    </p:spTree>
    <p:extLst>
      <p:ext uri="{BB962C8B-B14F-4D97-AF65-F5344CB8AC3E}">
        <p14:creationId xmlns:p14="http://schemas.microsoft.com/office/powerpoint/2010/main" val="3813969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84800" y="406400"/>
            <a:ext cx="22263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35" dirty="0"/>
              <a:t>filter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36658" y="1513211"/>
            <a:ext cx="5387452" cy="8525421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filter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brightness(3);</a:t>
            </a:r>
          </a:p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5" dirty="0">
                <a:latin typeface="Georgia" panose="02040502050405020303" pitchFamily="18" charset="0"/>
                <a:cs typeface="Consolas"/>
              </a:rPr>
              <a:t>Larger values are brighter. Anything under 1 will make the element darker</a:t>
            </a:r>
          </a:p>
          <a:p>
            <a:pPr marL="373380" marR="5080"/>
            <a:endParaRPr lang="en-US" sz="10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10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10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10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10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filter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contrast(4);</a:t>
            </a:r>
          </a:p>
          <a:p>
            <a:pPr marL="373380" marR="5080"/>
            <a:r>
              <a:rPr lang="en-US" sz="2400" spc="-5" dirty="0">
                <a:latin typeface="Georgia" panose="02040502050405020303" pitchFamily="18" charset="0"/>
                <a:cs typeface="Consolas"/>
              </a:rPr>
              <a:t>Larger values apply greater contrast. Anything under 1 will apply less contrast than the original</a:t>
            </a:r>
          </a:p>
          <a:p>
            <a:pPr marL="373380" marR="508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/>
            <a:endParaRPr lang="en-US" sz="105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filter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blur(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5px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);</a:t>
            </a:r>
          </a:p>
          <a:p>
            <a:pPr marL="373380" marR="5080"/>
            <a:r>
              <a:rPr lang="en-US" sz="2400" spc="-5" dirty="0">
                <a:latin typeface="Georgia" panose="02040502050405020303" pitchFamily="18" charset="0"/>
                <a:cs typeface="Consolas"/>
              </a:rPr>
              <a:t>Applies a Gaussian blur. The </a:t>
            </a:r>
            <a:r>
              <a:rPr lang="en-US" sz="2400" spc="-5" dirty="0" err="1">
                <a:latin typeface="Georgia" panose="02040502050405020303" pitchFamily="18" charset="0"/>
                <a:cs typeface="Consolas"/>
              </a:rPr>
              <a:t>px</a:t>
            </a:r>
            <a:r>
              <a:rPr lang="en-US" sz="2400" spc="-5" dirty="0">
                <a:latin typeface="Georgia" panose="02040502050405020303" pitchFamily="18" charset="0"/>
                <a:cs typeface="Consolas"/>
              </a:rPr>
              <a:t> value is how many pixels will blend into each other</a:t>
            </a:r>
          </a:p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/>
            <a:endParaRPr sz="3200" spc="-10" dirty="0"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056DA-A03F-43F6-B94A-458497F2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354" y="7257526"/>
            <a:ext cx="3276326" cy="2020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E60B3C-EA8D-48DA-B343-D30980997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931" y="2065434"/>
            <a:ext cx="3505069" cy="20720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7D1F5E-9C32-46B2-AED9-B11EC9297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602" y="4628893"/>
            <a:ext cx="3535291" cy="21303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71D94B-4557-4D01-9068-8A4050EA6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531" y="7191803"/>
            <a:ext cx="3558470" cy="21369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034E33-A3BB-4AD0-A500-4E5959ECE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6509" y="2039453"/>
            <a:ext cx="3638550" cy="2190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85158-E21E-4B8A-8F54-7B9C8D214F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984" y="4628893"/>
            <a:ext cx="3657600" cy="2209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8370B-DAF1-4ACE-96DE-E5BB14B11F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894" y="7191028"/>
            <a:ext cx="3638550" cy="2200275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F0B1E0AF-11BD-478C-B399-6068EB014EEA}"/>
              </a:ext>
            </a:extLst>
          </p:cNvPr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DA2A8D9A-9CB8-4FA2-BC62-A5E384AA2E05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 spc="-35"/>
              <a:t>filter</a:t>
            </a:r>
            <a:endParaRPr lang="en-US" kern="0" spc="-35" dirty="0"/>
          </a:p>
        </p:txBody>
      </p:sp>
    </p:spTree>
    <p:extLst>
      <p:ext uri="{BB962C8B-B14F-4D97-AF65-F5344CB8AC3E}">
        <p14:creationId xmlns:p14="http://schemas.microsoft.com/office/powerpoint/2010/main" val="3142769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35" dirty="0"/>
              <a:t>Animate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19175" y="1494001"/>
            <a:ext cx="10957560" cy="7225065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r>
              <a:rPr lang="en-US" sz="3600" spc="-5" dirty="0">
                <a:latin typeface="Georgia" panose="02040502050405020303" pitchFamily="18" charset="0"/>
              </a:rPr>
              <a:t>To allow elements on your page to animate using CSS, use the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transition</a:t>
            </a:r>
            <a:r>
              <a:rPr lang="en-US" sz="3600" spc="-5" dirty="0">
                <a:latin typeface="Georgia" panose="02040502050405020303" pitchFamily="18" charset="0"/>
                <a:cs typeface="Consolas"/>
              </a:rPr>
              <a:t> property</a:t>
            </a:r>
          </a:p>
          <a:p>
            <a:pPr marL="373380" marR="5080"/>
            <a:endParaRPr lang="en-US" sz="3600" spc="-5" dirty="0">
              <a:latin typeface="Georgia" panose="02040502050405020303" pitchFamily="18" charset="0"/>
              <a:cs typeface="Consolas"/>
            </a:endParaRPr>
          </a:p>
          <a:p>
            <a:pPr marL="373380" marR="5080"/>
            <a:endParaRPr lang="en-US" sz="3600" spc="-5" dirty="0">
              <a:latin typeface="Georgia" panose="02040502050405020303" pitchFamily="18" charset="0"/>
              <a:cs typeface="Consolas"/>
            </a:endParaRPr>
          </a:p>
          <a:p>
            <a:pPr marL="944880" marR="5080" indent="-571500">
              <a:buFont typeface="Arial" panose="020B0604020202020204" pitchFamily="34" charset="0"/>
              <a:buChar char="•"/>
            </a:pPr>
            <a:r>
              <a:rPr lang="en-US" sz="3600" spc="-5" dirty="0">
                <a:latin typeface="Georgia" panose="02040502050405020303" pitchFamily="18" charset="0"/>
                <a:cs typeface="Consolas"/>
              </a:rPr>
              <a:t>By default, an element that transforms will change abruptly – for example, when you changed the text color of links using 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:hover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endParaRPr lang="en-US" sz="3600" spc="-5" dirty="0">
              <a:latin typeface="Georgia" panose="02040502050405020303" pitchFamily="18" charset="0"/>
              <a:cs typeface="Consolas"/>
            </a:endParaRPr>
          </a:p>
          <a:p>
            <a:pPr marL="944880" marR="5080" indent="-571500">
              <a:buFont typeface="Arial" panose="020B0604020202020204" pitchFamily="34" charset="0"/>
              <a:buChar char="•"/>
            </a:pPr>
            <a:endParaRPr lang="en-US" sz="3600" spc="-5" dirty="0">
              <a:latin typeface="Georgia" panose="02040502050405020303" pitchFamily="18" charset="0"/>
              <a:cs typeface="Consolas"/>
            </a:endParaRPr>
          </a:p>
          <a:p>
            <a:pPr marL="944880" marR="5080" indent="-571500">
              <a:buFont typeface="Arial" panose="020B0604020202020204" pitchFamily="34" charset="0"/>
              <a:buChar char="•"/>
            </a:pPr>
            <a:endParaRPr lang="en-US" sz="3600" spc="-5" dirty="0">
              <a:latin typeface="Georgia" panose="02040502050405020303" pitchFamily="18" charset="0"/>
              <a:cs typeface="Consolas"/>
            </a:endParaRPr>
          </a:p>
          <a:p>
            <a:pPr marL="944880" marR="5080" indent="-5715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transition</a:t>
            </a:r>
            <a:r>
              <a:rPr lang="en-US" sz="3600" spc="-5" dirty="0">
                <a:latin typeface="Georgia" panose="02040502050405020303" pitchFamily="18" charset="0"/>
                <a:cs typeface="Consolas"/>
              </a:rPr>
              <a:t> makes those changes occur smoothly over time, instead of suddenly</a:t>
            </a:r>
          </a:p>
        </p:txBody>
      </p:sp>
    </p:spTree>
    <p:extLst>
      <p:ext uri="{BB962C8B-B14F-4D97-AF65-F5344CB8AC3E}">
        <p14:creationId xmlns:p14="http://schemas.microsoft.com/office/powerpoint/2010/main" val="1576613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84800" y="406400"/>
            <a:ext cx="22263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35" dirty="0"/>
              <a:t>Animate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19175" y="1676400"/>
            <a:ext cx="10957560" cy="7594397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r>
              <a:rPr lang="en-US" sz="36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 {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transition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: all 1s; }</a:t>
            </a:r>
          </a:p>
          <a:p>
            <a:pPr marL="373380" marR="5080"/>
            <a:endParaRPr lang="en-US" sz="3200" spc="-10" dirty="0">
              <a:latin typeface="Georgia" panose="02040502050405020303" pitchFamily="18" charset="0"/>
            </a:endParaRPr>
          </a:p>
          <a:p>
            <a:pPr marL="373380" marR="5080"/>
            <a:r>
              <a:rPr lang="en-US" sz="3200" spc="-5" dirty="0">
                <a:latin typeface="Georgia" panose="02040502050405020303" pitchFamily="18" charset="0"/>
                <a:cs typeface="Consolas"/>
              </a:rPr>
              <a:t>This means, animate all CSS properties that happen to 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for 1 second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830580" marR="508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latin typeface="Georgia" panose="02040502050405020303" pitchFamily="18" charset="0"/>
                <a:cs typeface="Consolas"/>
              </a:rPr>
              <a:t>The first value: </a:t>
            </a:r>
            <a:r>
              <a:rPr lang="en-US" sz="3200" i="1" spc="-5" dirty="0">
                <a:latin typeface="Georgia" panose="02040502050405020303" pitchFamily="18" charset="0"/>
                <a:cs typeface="Consolas"/>
              </a:rPr>
              <a:t>which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 CSS properties can be animated</a:t>
            </a:r>
          </a:p>
          <a:p>
            <a:pPr marL="373380" marR="5080"/>
            <a:r>
              <a:rPr lang="en-US" sz="3200" spc="-5" dirty="0">
                <a:latin typeface="Georgia" panose="02040502050405020303" pitchFamily="18" charset="0"/>
                <a:cs typeface="Consolas"/>
              </a:rPr>
              <a:t> </a:t>
            </a:r>
          </a:p>
          <a:p>
            <a:pPr marL="830580" marR="508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latin typeface="Georgia" panose="02040502050405020303" pitchFamily="18" charset="0"/>
                <a:cs typeface="Consolas"/>
              </a:rPr>
              <a:t>The second value: </a:t>
            </a:r>
            <a:r>
              <a:rPr lang="en-US" sz="3200" i="1" spc="-5" dirty="0">
                <a:latin typeface="Georgia" panose="02040502050405020303" pitchFamily="18" charset="0"/>
                <a:cs typeface="Consolas"/>
              </a:rPr>
              <a:t>how long 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the animation should take to finish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  <a:cs typeface="Consolas"/>
            </a:endParaRPr>
          </a:p>
          <a:p>
            <a:pPr marL="830580" marR="508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latin typeface="Georgia" panose="02040502050405020303" pitchFamily="18" charset="0"/>
                <a:cs typeface="Consolas"/>
              </a:rPr>
              <a:t>Separate the values with spaces</a:t>
            </a:r>
          </a:p>
          <a:p>
            <a:pPr marL="373380" marR="5080"/>
            <a:endParaRPr lang="en-US" sz="3200" spc="-10" dirty="0">
              <a:latin typeface="Georgia" panose="02040502050405020303" pitchFamily="18" charset="0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2718B55-34E8-4B40-AE5B-51F9D76493FA}"/>
              </a:ext>
            </a:extLst>
          </p:cNvPr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B0B32634-39C3-4EB5-BBBF-0C55A944A5D3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 spc="-35"/>
              <a:t>Animate</a:t>
            </a:r>
            <a:endParaRPr lang="en-US" kern="0" spc="-35" dirty="0"/>
          </a:p>
        </p:txBody>
      </p:sp>
    </p:spTree>
    <p:extLst>
      <p:ext uri="{BB962C8B-B14F-4D97-AF65-F5344CB8AC3E}">
        <p14:creationId xmlns:p14="http://schemas.microsoft.com/office/powerpoint/2010/main" val="35186340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84800" y="406400"/>
            <a:ext cx="22263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35" dirty="0"/>
              <a:t>Animate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19175" y="1494001"/>
            <a:ext cx="10957560" cy="7655952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r>
              <a:rPr lang="en-US" sz="3600" spc="-5" dirty="0">
                <a:latin typeface="Georgia" panose="02040502050405020303" pitchFamily="18" charset="0"/>
              </a:rPr>
              <a:t>Until there is a CSS property that changes,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transition</a:t>
            </a:r>
            <a:r>
              <a:rPr lang="en-US" sz="3600" spc="-5" dirty="0">
                <a:latin typeface="Georgia" panose="02040502050405020303" pitchFamily="18" charset="0"/>
                <a:cs typeface="Consolas"/>
              </a:rPr>
              <a:t> won’t have any noticeable effect</a:t>
            </a:r>
          </a:p>
          <a:p>
            <a:pPr marL="373380" marR="5080"/>
            <a:endParaRPr lang="en-US" sz="3600" spc="-5" dirty="0">
              <a:latin typeface="Georgia" panose="02040502050405020303" pitchFamily="18" charset="0"/>
              <a:cs typeface="Consolas"/>
            </a:endParaRPr>
          </a:p>
          <a:p>
            <a:pPr marL="373380" marR="5080"/>
            <a:endParaRPr lang="en-US" sz="3600" spc="-5" dirty="0">
              <a:latin typeface="Georgia" panose="02040502050405020303" pitchFamily="18" charset="0"/>
              <a:cs typeface="Consolas"/>
            </a:endParaRPr>
          </a:p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spc="-5" dirty="0">
                <a:latin typeface="Georgia" panose="02040502050405020303" pitchFamily="18" charset="0"/>
                <a:cs typeface="Consolas"/>
              </a:rPr>
              <a:t>Remember that you can give any element a different style when the user hovers on it </a:t>
            </a:r>
          </a:p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spc="-5" dirty="0">
              <a:latin typeface="Georgia" panose="02040502050405020303" pitchFamily="18" charset="0"/>
              <a:cs typeface="Consolas"/>
            </a:endParaRPr>
          </a:p>
          <a:p>
            <a:pPr marL="944880" marR="508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spc="-5" dirty="0">
                <a:latin typeface="Georgia" panose="02040502050405020303" pitchFamily="18" charset="0"/>
                <a:cs typeface="Consolas"/>
              </a:rPr>
              <a:t>Use the CSS rule 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:hover</a:t>
            </a:r>
            <a:r>
              <a:rPr lang="en-US" sz="3600" spc="-5" dirty="0">
                <a:latin typeface="Georgia" panose="02040502050405020303" pitchFamily="18" charset="0"/>
                <a:cs typeface="Consolas"/>
              </a:rPr>
              <a:t> </a:t>
            </a:r>
          </a:p>
          <a:p>
            <a:pPr marL="944880" marR="508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600" spc="-5" dirty="0">
              <a:latin typeface="Georgia" panose="02040502050405020303" pitchFamily="18" charset="0"/>
              <a:cs typeface="Consolas"/>
            </a:endParaRPr>
          </a:p>
          <a:p>
            <a:pPr marL="944880" marR="508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spc="-5" dirty="0">
                <a:latin typeface="Georgia" panose="02040502050405020303" pitchFamily="18" charset="0"/>
                <a:cs typeface="Consolas"/>
              </a:rPr>
              <a:t>This will allow us to see the animation effect as the style changes from one value to another</a:t>
            </a:r>
            <a:endParaRPr lang="en-US" sz="3200" spc="-5" dirty="0">
              <a:latin typeface="Georgia" panose="02040502050405020303" pitchFamily="18" charset="0"/>
              <a:cs typeface="Consolas"/>
            </a:endParaRPr>
          </a:p>
          <a:p>
            <a:pPr marL="373380" marR="5080"/>
            <a:endParaRPr lang="en-US" sz="2800" spc="-5" dirty="0">
              <a:latin typeface="Georgia" panose="02040502050405020303" pitchFamily="18" charset="0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5810A7F9-D27B-430E-A250-79136E0D41B0}"/>
              </a:ext>
            </a:extLst>
          </p:cNvPr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9D1A330B-9B2B-4A16-8E52-A133F4A0A80F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 spc="-35"/>
              <a:t>Animate</a:t>
            </a:r>
            <a:endParaRPr lang="en-US" kern="0" spc="-35" dirty="0"/>
          </a:p>
        </p:txBody>
      </p:sp>
    </p:spTree>
    <p:extLst>
      <p:ext uri="{BB962C8B-B14F-4D97-AF65-F5344CB8AC3E}">
        <p14:creationId xmlns:p14="http://schemas.microsoft.com/office/powerpoint/2010/main" val="894751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-4445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" y="406400"/>
            <a:ext cx="130003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35" dirty="0"/>
              <a:t>Filter on hover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16000" y="1212235"/>
            <a:ext cx="10266342" cy="8025284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373380" marR="5080"/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filter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grayscale(0);</a:t>
            </a:r>
            <a:endParaRPr lang="en-US" sz="28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373380" marR="5080"/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transition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all 1s; </a:t>
            </a:r>
          </a:p>
          <a:p>
            <a:pPr marL="373380" marR="508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373380" marR="5080"/>
            <a:endParaRPr lang="en-US" sz="28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373380" marR="5080"/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img:hover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373380" marR="5080"/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filter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grayscale(1); </a:t>
            </a:r>
          </a:p>
          <a:p>
            <a:pPr marL="373380" marR="508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r>
              <a:rPr lang="en-US" sz="3200" spc="-5" dirty="0">
                <a:latin typeface="Georgia" panose="02040502050405020303" pitchFamily="18" charset="0"/>
                <a:cs typeface="Consolas"/>
              </a:rPr>
              <a:t>Note that a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grayscale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 of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 (</a:t>
            </a:r>
            <a:r>
              <a:rPr lang="en-US" sz="3200" spc="-5" dirty="0" err="1">
                <a:latin typeface="Georgia" panose="02040502050405020303" pitchFamily="18" charset="0"/>
                <a:cs typeface="Consolas"/>
              </a:rPr>
              <a:t>ie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, none) is applied to the “normal” image. This allows the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transition 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to run both when the user hovers </a:t>
            </a:r>
            <a:r>
              <a:rPr lang="en-US" sz="3200" i="1" spc="-5" dirty="0">
                <a:latin typeface="Georgia" panose="02040502050405020303" pitchFamily="18" charset="0"/>
                <a:cs typeface="Consolas"/>
              </a:rPr>
              <a:t>and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 when they move their mouse away</a:t>
            </a:r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sz="3200" spc="-10" dirty="0">
              <a:latin typeface="Georgia" panose="02040502050405020303" pitchFamily="18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A7FCAC4-174B-4F52-A56F-53275091B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71844"/>
            <a:ext cx="224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A2A0CCA-462A-4823-8FFB-ABDA49F05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24244"/>
            <a:ext cx="224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835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-4445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" y="406400"/>
            <a:ext cx="130003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35" dirty="0"/>
              <a:t>transformation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36658" y="1513211"/>
            <a:ext cx="10266342" cy="7879090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r>
              <a:rPr lang="en-US" sz="3600" spc="-5" dirty="0">
                <a:latin typeface="Georgia" panose="02040502050405020303" pitchFamily="18" charset="0"/>
                <a:cs typeface="Consolas"/>
              </a:rPr>
              <a:t>The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transform </a:t>
            </a:r>
            <a:r>
              <a:rPr lang="en-US" sz="3600" spc="-5" dirty="0">
                <a:latin typeface="Georgia" panose="02040502050405020303" pitchFamily="18" charset="0"/>
                <a:cs typeface="Consolas"/>
              </a:rPr>
              <a:t>property lets you manipulate an element by skewing, rotating, moving, or scaling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r>
              <a:rPr lang="en-US" sz="3200" spc="-5" dirty="0">
                <a:latin typeface="Georgia" panose="02040502050405020303" pitchFamily="18" charset="0"/>
              </a:rPr>
              <a:t>Like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filter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, the value is the type of transformation you want to apply, with the degree of transformation inside parentheses</a:t>
            </a:r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lang="en-US" sz="105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.bigger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373380" marR="5080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	transform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scale(20);</a:t>
            </a:r>
            <a:endParaRPr lang="en-US" sz="32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373380" marR="5080"/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373380" marR="5080"/>
            <a:endParaRPr lang="en-US" sz="3600" spc="-5" dirty="0">
              <a:latin typeface="Georgia" panose="02040502050405020303" pitchFamily="18" charset="0"/>
            </a:endParaRP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sz="3200" spc="-10" dirty="0">
              <a:latin typeface="Georgia" panose="02040502050405020303" pitchFamily="18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A7FCAC4-174B-4F52-A56F-53275091B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71844"/>
            <a:ext cx="224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A2A0CCA-462A-4823-8FFB-ABDA49F05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24244"/>
            <a:ext cx="224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790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-4445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" y="406400"/>
            <a:ext cx="130003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35" dirty="0"/>
              <a:t>transformation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36658" y="1513211"/>
            <a:ext cx="11180742" cy="6178625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transform </a:t>
            </a:r>
            <a:r>
              <a:rPr lang="en-US" sz="3600" spc="-5" dirty="0">
                <a:latin typeface="Georgia" panose="02040502050405020303" pitchFamily="18" charset="0"/>
                <a:cs typeface="Consolas"/>
              </a:rPr>
              <a:t>options include:</a:t>
            </a:r>
          </a:p>
          <a:p>
            <a:pPr marL="373380" marR="5080"/>
            <a:endParaRPr lang="en-US" sz="3600" spc="-5" dirty="0">
              <a:latin typeface="Georgia" panose="02040502050405020303" pitchFamily="18" charset="0"/>
            </a:endParaRP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scale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 – changes the size of an element</a:t>
            </a:r>
          </a:p>
          <a:p>
            <a:pPr marL="373380" marR="508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/>
            <a:r>
              <a:rPr lang="en-US" sz="3200" spc="-5" dirty="0">
                <a:solidFill>
                  <a:srgbClr val="0000FF"/>
                </a:solidFill>
                <a:latin typeface="Consolas"/>
              </a:rPr>
              <a:t>skew 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– tilts the element </a:t>
            </a:r>
          </a:p>
          <a:p>
            <a:pPr marL="373380" marR="5080"/>
            <a:endParaRPr lang="en-US" sz="3200" spc="-5" dirty="0">
              <a:solidFill>
                <a:srgbClr val="0000FF"/>
              </a:solidFill>
              <a:latin typeface="Consolas"/>
            </a:endParaRPr>
          </a:p>
          <a:p>
            <a:pPr marL="373380" marR="5080"/>
            <a:r>
              <a:rPr lang="en-US" sz="3200" spc="-5" dirty="0">
                <a:solidFill>
                  <a:srgbClr val="0000FF"/>
                </a:solidFill>
                <a:latin typeface="Consolas"/>
              </a:rPr>
              <a:t>rotate 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– rotates the element a specified number of degrees</a:t>
            </a:r>
          </a:p>
          <a:p>
            <a:pPr marL="373380" marR="5080"/>
            <a:endParaRPr lang="en-US" sz="3200" spc="-5" dirty="0">
              <a:solidFill>
                <a:srgbClr val="0000FF"/>
              </a:solidFill>
              <a:latin typeface="Consolas"/>
            </a:endParaRPr>
          </a:p>
          <a:p>
            <a:pPr marL="373380" marR="5080"/>
            <a:r>
              <a:rPr lang="en-US" sz="3200" spc="-5" dirty="0">
                <a:solidFill>
                  <a:srgbClr val="0000FF"/>
                </a:solidFill>
                <a:latin typeface="Consolas"/>
              </a:rPr>
              <a:t>translate 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– moves an element</a:t>
            </a:r>
            <a:endParaRPr lang="en-US" sz="3200" spc="-5" dirty="0">
              <a:latin typeface="Georgia" panose="02040502050405020303" pitchFamily="18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A7FCAC4-174B-4F52-A56F-53275091B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71844"/>
            <a:ext cx="224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A2A0CCA-462A-4823-8FFB-ABDA49F05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24244"/>
            <a:ext cx="224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452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84800" y="406400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</a:t>
            </a:r>
            <a:r>
              <a:rPr spc="-85" dirty="0"/>
              <a:t> </a:t>
            </a:r>
            <a:r>
              <a:rPr spc="-35" dirty="0"/>
              <a:t>Floats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20800" y="2743200"/>
            <a:ext cx="10744200" cy="4080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lang="en-US"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three values for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are:</a:t>
            </a:r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 marR="5080"/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left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0000FF"/>
                </a:solidFill>
                <a:latin typeface="Consolas"/>
                <a:cs typeface="Lora"/>
              </a:rPr>
              <a:t>right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0000FF"/>
                </a:solidFill>
                <a:latin typeface="Consolas"/>
                <a:cs typeface="Lora"/>
              </a:rPr>
              <a:t>none</a:t>
            </a:r>
          </a:p>
          <a:p>
            <a:pPr marL="12700">
              <a:spcBef>
                <a:spcPts val="3479"/>
              </a:spcBef>
            </a:pPr>
            <a:r>
              <a:rPr lang="en-US"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everything in a container is floated, then the container thinks it’s empty.</a:t>
            </a:r>
            <a:endParaRPr lang="en-US" sz="3100" dirty="0">
              <a:latin typeface="Georgia" panose="02040502050405020303" pitchFamily="18" charset="0"/>
              <a:cs typeface="Lora"/>
            </a:endParaRPr>
          </a:p>
          <a:p>
            <a:pPr marL="12700" marR="5080"/>
            <a:endParaRPr sz="3100" dirty="0">
              <a:latin typeface="Georgia" panose="02040502050405020303" pitchFamily="18" charset="0"/>
              <a:cs typeface="Lor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6477000"/>
            <a:ext cx="7472826" cy="298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016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-4445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" y="406400"/>
            <a:ext cx="130003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35" dirty="0"/>
              <a:t>transformation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36658" y="1513211"/>
            <a:ext cx="10266342" cy="2769999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lang="en-US" sz="105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sz="3200" spc="-10" dirty="0">
              <a:latin typeface="Georgia" panose="02040502050405020303" pitchFamily="18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A7FCAC4-174B-4F52-A56F-53275091B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71844"/>
            <a:ext cx="224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A2A0CCA-462A-4823-8FFB-ABDA49F05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24244"/>
            <a:ext cx="224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7B3B33-97A9-4592-B98A-516066A02678}"/>
              </a:ext>
            </a:extLst>
          </p:cNvPr>
          <p:cNvSpPr/>
          <p:nvPr/>
        </p:nvSpPr>
        <p:spPr>
          <a:xfrm>
            <a:off x="1559728" y="2514600"/>
            <a:ext cx="10352871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3380" marR="5080" lvl="0">
              <a:defRPr/>
            </a:pPr>
            <a:r>
              <a:rPr lang="en-US" sz="3600" kern="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Potential uses for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transform</a:t>
            </a:r>
            <a:r>
              <a:rPr lang="en-US" sz="3600" kern="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:</a:t>
            </a:r>
          </a:p>
          <a:p>
            <a:pPr marL="373380" marR="5080" lvl="0">
              <a:defRPr/>
            </a:pPr>
            <a:endParaRPr lang="en-US" sz="3600" kern="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944880" marR="5080" lvl="0" indent="-571500">
              <a:buFont typeface="Arial" panose="020B0604020202020204" pitchFamily="34" charset="0"/>
              <a:buChar char="•"/>
              <a:defRPr/>
            </a:pPr>
            <a:r>
              <a:rPr lang="en-US" sz="3600" kern="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Flip an arrow when sorting or expanding a menu</a:t>
            </a:r>
          </a:p>
          <a:p>
            <a:pPr marL="373380" marR="5080" lvl="0">
              <a:defRPr/>
            </a:pPr>
            <a:endParaRPr lang="en-US" sz="3600" kern="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830580" marR="5080" lvl="1"/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.toggle 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87780" marR="5080" lvl="2"/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transform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rotateZ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0deg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);</a:t>
            </a:r>
          </a:p>
          <a:p>
            <a:pPr marL="1287780" marR="5080" lvl="2"/>
            <a:r>
              <a:rPr lang="en-US" sz="2400" dirty="0">
                <a:solidFill>
                  <a:srgbClr val="FF0000"/>
                </a:solidFill>
                <a:latin typeface="Consolas"/>
              </a:rPr>
              <a:t>	transition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all .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11s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endParaRPr lang="en-US" sz="2400" dirty="0">
              <a:solidFill>
                <a:srgbClr val="FF0000"/>
              </a:solidFill>
              <a:latin typeface="Consolas"/>
            </a:endParaRPr>
          </a:p>
          <a:p>
            <a:pPr marL="830580" marR="5080" lvl="1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830580" marR="5080" lvl="1"/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830580" marR="5080" lvl="1"/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.</a:t>
            </a:r>
            <a:r>
              <a:rPr lang="en-US" sz="2400" dirty="0" err="1">
                <a:solidFill>
                  <a:srgbClr val="7F007F"/>
                </a:solidFill>
                <a:latin typeface="Consolas"/>
                <a:cs typeface="Consolas"/>
              </a:rPr>
              <a:t>toggle:hover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87780" marR="5080" lvl="2"/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transform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rotateZ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180deg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);</a:t>
            </a:r>
          </a:p>
          <a:p>
            <a:pPr marL="830580" marR="5080" lvl="1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697B88-E191-4319-975E-30804A314C55}"/>
              </a:ext>
            </a:extLst>
          </p:cNvPr>
          <p:cNvSpPr txBox="1"/>
          <p:nvPr/>
        </p:nvSpPr>
        <p:spPr>
          <a:xfrm>
            <a:off x="4978401" y="8086001"/>
            <a:ext cx="802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endParaRPr lang="en-US" sz="2800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r>
              <a:rPr lang="en-US" sz="2400" kern="0" spc="-5" dirty="0">
                <a:solidFill>
                  <a:srgbClr val="5F5F5F"/>
                </a:solidFill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a live example, see the Starbucks footer at mobile</a:t>
            </a:r>
            <a:endParaRPr lang="en-US" sz="2400" kern="0" spc="-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endParaRPr lang="en-US" sz="2800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3198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-4445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" y="406400"/>
            <a:ext cx="130003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35" dirty="0"/>
              <a:t>transformation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36658" y="1513211"/>
            <a:ext cx="10266342" cy="2769999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lang="en-US" sz="105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sz="3200" spc="-10" dirty="0">
              <a:latin typeface="Georgia" panose="02040502050405020303" pitchFamily="18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A7FCAC4-174B-4F52-A56F-53275091B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71844"/>
            <a:ext cx="224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A2A0CCA-462A-4823-8FFB-ABDA49F05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24244"/>
            <a:ext cx="224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7B3B33-97A9-4592-B98A-516066A02678}"/>
              </a:ext>
            </a:extLst>
          </p:cNvPr>
          <p:cNvSpPr/>
          <p:nvPr/>
        </p:nvSpPr>
        <p:spPr>
          <a:xfrm>
            <a:off x="1559728" y="2514600"/>
            <a:ext cx="1035287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44880" marR="5080" lvl="0" indent="-571500">
              <a:buFont typeface="Arial" panose="020B0604020202020204" pitchFamily="34" charset="0"/>
              <a:buChar char="•"/>
              <a:defRPr/>
            </a:pPr>
            <a:r>
              <a:rPr lang="en-US" sz="3600" kern="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“Lift” a card when the user interacts with it</a:t>
            </a:r>
          </a:p>
          <a:p>
            <a:pPr marL="373380" marR="5080" lvl="0">
              <a:defRPr/>
            </a:pPr>
            <a:endParaRPr lang="en-US" sz="3600" kern="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373380" marR="5080" lvl="0">
              <a:defRPr/>
            </a:pPr>
            <a:endParaRPr lang="en-US" sz="3600" kern="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830580" marR="5080" lvl="1"/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.card 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87780" marR="5080" lvl="2"/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transform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scale(1);</a:t>
            </a:r>
          </a:p>
          <a:p>
            <a:pPr marL="1287780" marR="5080" lvl="2"/>
            <a:r>
              <a:rPr lang="en-US" sz="2400" dirty="0">
                <a:solidFill>
                  <a:srgbClr val="FF0000"/>
                </a:solidFill>
                <a:latin typeface="Consolas"/>
              </a:rPr>
              <a:t>	transition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all .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15s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ease-in;</a:t>
            </a:r>
            <a:endParaRPr lang="en-US" sz="2400" dirty="0">
              <a:solidFill>
                <a:srgbClr val="FF0000"/>
              </a:solidFill>
              <a:latin typeface="Consolas"/>
            </a:endParaRPr>
          </a:p>
          <a:p>
            <a:pPr marL="830580" marR="5080" lvl="1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830580" marR="5080" lvl="1"/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830580" marR="5080" lvl="1"/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. </a:t>
            </a:r>
            <a:r>
              <a:rPr lang="en-US" sz="2400" dirty="0" err="1">
                <a:solidFill>
                  <a:srgbClr val="7F007F"/>
                </a:solidFill>
                <a:latin typeface="Consolas"/>
                <a:cs typeface="Consolas"/>
              </a:rPr>
              <a:t>card:hover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87780" marR="5080" lvl="2"/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 transform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scale(1.01);</a:t>
            </a:r>
          </a:p>
          <a:p>
            <a:pPr marL="830580" marR="5080" lvl="1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0ABCF1-EF0F-4445-94D8-58704180C819}"/>
              </a:ext>
            </a:extLst>
          </p:cNvPr>
          <p:cNvSpPr txBox="1"/>
          <p:nvPr/>
        </p:nvSpPr>
        <p:spPr>
          <a:xfrm>
            <a:off x="4978401" y="8086001"/>
            <a:ext cx="802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endParaRPr lang="en-US" sz="2800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r>
              <a:rPr lang="en-US" sz="2400" kern="0" spc="-5" dirty="0">
                <a:solidFill>
                  <a:srgbClr val="5F5F5F"/>
                </a:solidFill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a live example, see the Dignity Memorial website</a:t>
            </a:r>
            <a:endParaRPr lang="en-US" sz="2400" kern="0" spc="-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endParaRPr lang="en-US" sz="2800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1914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-1905" y="3313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86300" y="4241800"/>
            <a:ext cx="3630295" cy="23871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9295"/>
              </a:lnSpc>
            </a:pPr>
            <a:r>
              <a:rPr lang="en-US" sz="7800" dirty="0"/>
              <a:t>Practice time!</a:t>
            </a:r>
            <a:endParaRPr sz="7800" dirty="0"/>
          </a:p>
        </p:txBody>
      </p:sp>
    </p:spTree>
    <p:extLst>
      <p:ext uri="{BB962C8B-B14F-4D97-AF65-F5344CB8AC3E}">
        <p14:creationId xmlns:p14="http://schemas.microsoft.com/office/powerpoint/2010/main" val="18689951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-4445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" y="406400"/>
            <a:ext cx="130003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35" dirty="0"/>
              <a:t>Play with animation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36658" y="1513211"/>
            <a:ext cx="10266342" cy="2769999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lang="en-US" sz="105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sz="3200" spc="-10" dirty="0">
              <a:latin typeface="Georgia" panose="02040502050405020303" pitchFamily="18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A7FCAC4-174B-4F52-A56F-53275091B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71844"/>
            <a:ext cx="224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A2A0CCA-462A-4823-8FFB-ABDA49F05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24244"/>
            <a:ext cx="224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7B3B33-97A9-4592-B98A-516066A02678}"/>
              </a:ext>
            </a:extLst>
          </p:cNvPr>
          <p:cNvSpPr/>
          <p:nvPr/>
        </p:nvSpPr>
        <p:spPr>
          <a:xfrm>
            <a:off x="1036806" y="2068195"/>
            <a:ext cx="11114872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3380" marR="5080" lvl="0">
              <a:defRPr/>
            </a:pPr>
            <a:r>
              <a:rPr lang="en-US" sz="3200" kern="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Apply </a:t>
            </a:r>
            <a:r>
              <a:rPr lang="en-US" sz="3200" dirty="0">
                <a:solidFill>
                  <a:srgbClr val="FF0000"/>
                </a:solidFill>
                <a:latin typeface="Consolas"/>
              </a:rPr>
              <a:t>transition </a:t>
            </a:r>
            <a:r>
              <a:rPr lang="en-US" sz="3200" kern="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to at least one element on your page</a:t>
            </a:r>
          </a:p>
          <a:p>
            <a:pPr marL="373380" marR="5080" lvl="0">
              <a:defRPr/>
            </a:pPr>
            <a:endParaRPr lang="en-US" sz="3200" kern="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944880" marR="5080" lvl="0" indent="-571500">
              <a:buFont typeface="Arial" panose="020B0604020202020204" pitchFamily="34" charset="0"/>
              <a:buChar char="•"/>
              <a:defRPr/>
            </a:pPr>
            <a:r>
              <a:rPr lang="en-US" sz="3200" kern="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Give that element a different style on hover/focus so that you can see the animation occur</a:t>
            </a:r>
          </a:p>
          <a:p>
            <a:pPr marL="373380" marR="5080" lvl="0">
              <a:defRPr/>
            </a:pPr>
            <a:endParaRPr lang="en-US" sz="3200" kern="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373380" marR="5080">
              <a:defRPr/>
            </a:pPr>
            <a:r>
              <a:rPr lang="en-US" sz="3200" kern="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Apply </a:t>
            </a:r>
            <a:r>
              <a:rPr lang="en-US" sz="3200" dirty="0">
                <a:solidFill>
                  <a:srgbClr val="FF0000"/>
                </a:solidFill>
                <a:latin typeface="Consolas"/>
              </a:rPr>
              <a:t>filter </a:t>
            </a:r>
            <a:r>
              <a:rPr lang="en-US" sz="3200" kern="0" spc="-5" dirty="0">
                <a:solidFill>
                  <a:srgbClr val="5F5F5F"/>
                </a:solidFill>
                <a:latin typeface="Georgia" panose="02040502050405020303" pitchFamily="18" charset="0"/>
              </a:rPr>
              <a:t>or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transform </a:t>
            </a:r>
            <a:r>
              <a:rPr lang="en-US" sz="3200" kern="0" spc="-5" dirty="0">
                <a:solidFill>
                  <a:srgbClr val="5F5F5F"/>
                </a:solidFill>
                <a:latin typeface="Georgia" panose="02040502050405020303" pitchFamily="18" charset="0"/>
              </a:rPr>
              <a:t>t</a:t>
            </a:r>
            <a:r>
              <a:rPr lang="en-US" sz="3200" kern="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 at least one element on your page</a:t>
            </a:r>
          </a:p>
          <a:p>
            <a:pPr marL="373380" marR="5080">
              <a:defRPr/>
            </a:pPr>
            <a:endParaRPr lang="en-US" sz="3200" kern="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944880" marR="5080" indent="-571500">
              <a:buFont typeface="Arial" panose="020B0604020202020204" pitchFamily="34" charset="0"/>
              <a:buChar char="•"/>
              <a:defRPr/>
            </a:pPr>
            <a:r>
              <a:rPr lang="en-US" sz="3200" kern="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Play with all the possibilities!</a:t>
            </a:r>
          </a:p>
          <a:p>
            <a:pPr marL="944880" marR="5080" indent="-571500">
              <a:buFont typeface="Arial" panose="020B0604020202020204" pitchFamily="34" charset="0"/>
              <a:buChar char="•"/>
              <a:defRPr/>
            </a:pPr>
            <a:endParaRPr lang="en-US" sz="3200" kern="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944880" marR="5080" indent="-571500">
              <a:buFont typeface="Arial" panose="020B0604020202020204" pitchFamily="34" charset="0"/>
              <a:buChar char="•"/>
              <a:defRPr/>
            </a:pPr>
            <a:endParaRPr lang="en-US" sz="3200" kern="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373380" marR="5080">
              <a:defRPr/>
            </a:pPr>
            <a:endParaRPr lang="en-US" sz="3200" kern="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373380" marR="5080">
              <a:defRPr/>
            </a:pPr>
            <a:r>
              <a:rPr lang="en-US" sz="3200" kern="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Reference </a:t>
            </a:r>
            <a:r>
              <a:rPr lang="en-US" sz="3200" kern="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  <a:hlinkClick r:id="rId3"/>
              </a:rPr>
              <a:t>https://robots.thoughtbot.com/transitions-and-transforms</a:t>
            </a:r>
            <a:r>
              <a:rPr lang="en-US" sz="3200" kern="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to see more options for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transform</a:t>
            </a:r>
            <a:endParaRPr lang="en-US" sz="3200" kern="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373380" marR="5080">
              <a:defRPr/>
            </a:pPr>
            <a:endParaRPr lang="en-US" sz="3600" kern="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009886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9E5E07B-6632-4F3B-A75E-EA4930DC5F17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2374900" y="5880100"/>
            <a:ext cx="7284720" cy="23871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9295"/>
              </a:lnSpc>
              <a:tabLst>
                <a:tab pos="3227705" algn="l"/>
                <a:tab pos="4114165" algn="l"/>
                <a:tab pos="4671060" algn="l"/>
              </a:tabLst>
            </a:pP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Overview of </a:t>
            </a:r>
            <a:r>
              <a:rPr lang="en-US" sz="7800" b="1" dirty="0" err="1">
                <a:solidFill>
                  <a:srgbClr val="FFFFFF"/>
                </a:solidFill>
                <a:latin typeface="Bebas Neue Bold"/>
                <a:cs typeface="Bebas Neue Bold"/>
              </a:rPr>
              <a:t>javascript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18660" y="2819400"/>
            <a:ext cx="2997200" cy="269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82482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0" y="406400"/>
            <a:ext cx="486537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spc="-40" dirty="0"/>
              <a:t>What is </a:t>
            </a:r>
            <a:r>
              <a:rPr lang="en-US" sz="5000" spc="-40" dirty="0" err="1"/>
              <a:t>javascript</a:t>
            </a:r>
            <a:r>
              <a:rPr lang="en-US" sz="5000" spc="-40" dirty="0"/>
              <a:t>?</a:t>
            </a:r>
            <a:endParaRPr sz="5000" dirty="0"/>
          </a:p>
        </p:txBody>
      </p:sp>
      <p:sp>
        <p:nvSpPr>
          <p:cNvPr id="5" name="object 5"/>
          <p:cNvSpPr/>
          <p:nvPr/>
        </p:nvSpPr>
        <p:spPr>
          <a:xfrm>
            <a:off x="9918700" y="3904005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9300" y="3810000"/>
            <a:ext cx="9779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D86BE1C4-A7D8-42D7-AE80-F95869D8878F}"/>
              </a:ext>
            </a:extLst>
          </p:cNvPr>
          <p:cNvSpPr txBox="1"/>
          <p:nvPr/>
        </p:nvSpPr>
        <p:spPr>
          <a:xfrm>
            <a:off x="1625600" y="2819400"/>
            <a:ext cx="10753726" cy="48756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JavaScript is a programming language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that runs in your web browser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manipulate any element on the page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listen to user interaction, such as button clicks or scrolling the browser window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0949391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z="5000" spc="-40" dirty="0"/>
              <a:t>Where to put </a:t>
            </a:r>
            <a:r>
              <a:rPr lang="en-US" sz="5000" spc="-40" dirty="0" err="1"/>
              <a:t>javascript</a:t>
            </a:r>
            <a:r>
              <a:rPr lang="en-US" sz="5000" spc="-40" dirty="0"/>
              <a:t>?</a:t>
            </a:r>
            <a:endParaRPr sz="5000" dirty="0"/>
          </a:p>
        </p:txBody>
      </p:sp>
      <p:sp>
        <p:nvSpPr>
          <p:cNvPr id="5" name="object 5"/>
          <p:cNvSpPr/>
          <p:nvPr/>
        </p:nvSpPr>
        <p:spPr>
          <a:xfrm>
            <a:off x="9918700" y="3904005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9300" y="3810000"/>
            <a:ext cx="9779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D86BE1C4-A7D8-42D7-AE80-F95869D8878F}"/>
              </a:ext>
            </a:extLst>
          </p:cNvPr>
          <p:cNvSpPr txBox="1"/>
          <p:nvPr/>
        </p:nvSpPr>
        <p:spPr>
          <a:xfrm>
            <a:off x="1625600" y="2819400"/>
            <a:ext cx="10753726" cy="5942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JavaScript goes inside a new tag called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script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</a:p>
          <a:p>
            <a:pPr marL="12700" marR="1212850">
              <a:spcBef>
                <a:spcPts val="100"/>
              </a:spcBef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Just like how anything inside a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tag is expected to be a different “language” than your HTML document (CSS), everything inside a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script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tag is expected to be in the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Javascript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language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Unlike malformed CSS, you’ll see red errors in the console if the browser can’t understand how to read things inside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script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3921913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DE61C-B23C-4C2A-B55A-D60BD3887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829" y="6629400"/>
            <a:ext cx="10656942" cy="2280822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0" y="406400"/>
            <a:ext cx="486537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spc="-40" dirty="0" err="1"/>
              <a:t>Javascript</a:t>
            </a:r>
            <a:r>
              <a:rPr lang="en-US" spc="-40" dirty="0"/>
              <a:t> example</a:t>
            </a:r>
            <a:endParaRPr sz="5000" dirty="0"/>
          </a:p>
        </p:txBody>
      </p:sp>
      <p:sp>
        <p:nvSpPr>
          <p:cNvPr id="5" name="object 5"/>
          <p:cNvSpPr/>
          <p:nvPr/>
        </p:nvSpPr>
        <p:spPr>
          <a:xfrm>
            <a:off x="9918700" y="3904005"/>
            <a:ext cx="1153985" cy="794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9300" y="3810000"/>
            <a:ext cx="977900" cy="99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D86BE1C4-A7D8-42D7-AE80-F95869D8878F}"/>
              </a:ext>
            </a:extLst>
          </p:cNvPr>
          <p:cNvSpPr txBox="1"/>
          <p:nvPr/>
        </p:nvSpPr>
        <p:spPr>
          <a:xfrm>
            <a:off x="1168400" y="2534563"/>
            <a:ext cx="12115800" cy="6617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button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="signup"&gt;</a:t>
            </a:r>
            <a:r>
              <a:rPr lang="en-US" sz="2800" dirty="0">
                <a:solidFill>
                  <a:srgbClr val="333333"/>
                </a:solidFill>
                <a:latin typeface="Consolas"/>
                <a:cs typeface="Consolas"/>
              </a:rPr>
              <a:t>Sign up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button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>
              <a:lnSpc>
                <a:spcPct val="100000"/>
              </a:lnSpc>
            </a:pPr>
            <a:endParaRPr lang="en-US" sz="2800" b="1" spc="4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2800" b="1" spc="4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script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</a:p>
          <a:p>
            <a:pPr marL="469900" marR="1212850" lvl="1">
              <a:spcBef>
                <a:spcPts val="100"/>
              </a:spcBef>
            </a:pPr>
            <a:r>
              <a:rPr lang="en-US" sz="2800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signupButton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 =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document.getElementById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C0504D"/>
                </a:solidFill>
                <a:latin typeface="Consolas"/>
              </a:rPr>
              <a:t>"signup"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);</a:t>
            </a:r>
          </a:p>
          <a:p>
            <a:pPr marL="469900" marR="1212850" lvl="1">
              <a:spcBef>
                <a:spcPts val="100"/>
              </a:spcBef>
            </a:pP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signupButton.addEventListener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C0504D"/>
                </a:solidFill>
                <a:latin typeface="Consolas"/>
              </a:rPr>
              <a:t>"click"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,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(){</a:t>
            </a:r>
          </a:p>
          <a:p>
            <a:pPr marL="469900" marR="1212850" lvl="1">
              <a:spcBef>
                <a:spcPts val="100"/>
              </a:spcBef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	alert</a:t>
            </a:r>
            <a:r>
              <a:rPr lang="en-US" sz="28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C0504D"/>
                </a:solidFill>
                <a:latin typeface="Consolas"/>
              </a:rPr>
              <a:t>"Hello"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);</a:t>
            </a:r>
          </a:p>
          <a:p>
            <a:pPr marL="469900" marR="1212850" lvl="1">
              <a:spcBef>
                <a:spcPts val="100"/>
              </a:spcBef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});</a:t>
            </a:r>
          </a:p>
          <a:p>
            <a:pPr marL="12700" marR="1212850">
              <a:spcBef>
                <a:spcPts val="10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script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See a 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5"/>
              </a:rPr>
              <a:t>live demo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4265438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0" y="406400"/>
            <a:ext cx="486537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spc="-40" dirty="0"/>
              <a:t>What is </a:t>
            </a:r>
            <a:r>
              <a:rPr lang="en-US" sz="5000" spc="-40" dirty="0" err="1"/>
              <a:t>jquery</a:t>
            </a:r>
            <a:r>
              <a:rPr lang="en-US" sz="5000" spc="-40" dirty="0"/>
              <a:t>?</a:t>
            </a:r>
            <a:endParaRPr sz="5000" dirty="0"/>
          </a:p>
        </p:txBody>
      </p:sp>
      <p:sp>
        <p:nvSpPr>
          <p:cNvPr id="5" name="object 5"/>
          <p:cNvSpPr/>
          <p:nvPr/>
        </p:nvSpPr>
        <p:spPr>
          <a:xfrm>
            <a:off x="9918700" y="3904005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9300" y="3810000"/>
            <a:ext cx="9779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D86BE1C4-A7D8-42D7-AE80-F95869D8878F}"/>
              </a:ext>
            </a:extLst>
          </p:cNvPr>
          <p:cNvSpPr txBox="1"/>
          <p:nvPr/>
        </p:nvSpPr>
        <p:spPr>
          <a:xfrm>
            <a:off x="1625600" y="2819400"/>
            <a:ext cx="10753726" cy="5380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jQuery is a popular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Javascript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library that makes it easy to locate and manipulate elements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Uses CSS syntax </a:t>
            </a:r>
            <a:r>
              <a:rPr lang="en-US" sz="3100" spc="-5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locate DOM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elements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Handles browser inconsistencies (so that you don’t have to)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Simplifies many common tasks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5763368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0" y="406400"/>
            <a:ext cx="486537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spc="-40" dirty="0"/>
              <a:t>Using </a:t>
            </a:r>
            <a:r>
              <a:rPr lang="en-US" sz="5000" spc="-40" dirty="0" err="1"/>
              <a:t>jquery</a:t>
            </a:r>
            <a:endParaRPr sz="5000" dirty="0"/>
          </a:p>
        </p:txBody>
      </p:sp>
      <p:sp>
        <p:nvSpPr>
          <p:cNvPr id="5" name="object 5"/>
          <p:cNvSpPr/>
          <p:nvPr/>
        </p:nvSpPr>
        <p:spPr>
          <a:xfrm>
            <a:off x="9918700" y="3904005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9300" y="3810000"/>
            <a:ext cx="9779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D86BE1C4-A7D8-42D7-AE80-F95869D8878F}"/>
              </a:ext>
            </a:extLst>
          </p:cNvPr>
          <p:cNvSpPr txBox="1"/>
          <p:nvPr/>
        </p:nvSpPr>
        <p:spPr>
          <a:xfrm>
            <a:off x="1625600" y="2819400"/>
            <a:ext cx="10753726" cy="4311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be able to use jQuery, you have to include a link to the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Javascript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file that contains the jQuery library</a:t>
            </a:r>
          </a:p>
          <a:p>
            <a:pPr marL="12700" marR="1212850">
              <a:spcBef>
                <a:spcPts val="100"/>
              </a:spcBef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Like web fonts, the easiest way to get started is to link to a </a:t>
            </a:r>
            <a:r>
              <a:rPr lang="en-US" sz="3100" spc="-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CDN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</a:t>
            </a:r>
          </a:p>
          <a:p>
            <a:pPr marL="12700" marR="1212850">
              <a:spcBef>
                <a:spcPts val="100"/>
              </a:spcBef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</a:rPr>
              <a:t>script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onsolas"/>
              </a:rPr>
              <a:t>src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="https://code.jquery.com/jquery-1.12.4.js"&gt;&lt;/</a:t>
            </a:r>
            <a:r>
              <a:rPr lang="en-US" sz="2800" dirty="0">
                <a:solidFill>
                  <a:srgbClr val="7F007F"/>
                </a:solidFill>
                <a:latin typeface="Consolas"/>
              </a:rPr>
              <a:t>script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&gt;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514101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1924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The CLEAR</a:t>
            </a:r>
            <a:r>
              <a:rPr spc="-100" dirty="0"/>
              <a:t> </a:t>
            </a:r>
            <a:r>
              <a:rPr dirty="0"/>
              <a:t>PROPERTY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92200" y="2479737"/>
            <a:ext cx="10896600" cy="35086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clear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property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is the sister property to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</a:p>
          <a:p>
            <a:pPr marL="12700"/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It doesn’t do much until there are floated elements on the page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 element with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clear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applied to it will force itself </a:t>
            </a:r>
            <a:r>
              <a:rPr lang="en-US" sz="2800" b="1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below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the floated element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5410200"/>
            <a:ext cx="5638800" cy="3527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52764" y="5181600"/>
            <a:ext cx="529723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lvl="0" indent="-457200">
              <a:buFont typeface="Arial" panose="020B0604020202020204" pitchFamily="34" charset="0"/>
              <a:buChar char="•"/>
            </a:pPr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Everything after that will be back in the normal flow</a:t>
            </a:r>
          </a:p>
          <a:p>
            <a:pPr marL="469900" lvl="0" indent="-457200">
              <a:buFont typeface="Arial" panose="020B0604020202020204" pitchFamily="34" charset="0"/>
              <a:buChar char="•"/>
            </a:pPr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This “stretches” out the container and keeps it from collapsing</a:t>
            </a:r>
          </a:p>
        </p:txBody>
      </p:sp>
    </p:spTree>
    <p:extLst>
      <p:ext uri="{BB962C8B-B14F-4D97-AF65-F5344CB8AC3E}">
        <p14:creationId xmlns:p14="http://schemas.microsoft.com/office/powerpoint/2010/main" val="41325517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DE61C-B23C-4C2A-B55A-D60BD3887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829" y="6629400"/>
            <a:ext cx="10656942" cy="2280822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0" y="406400"/>
            <a:ext cx="486537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spc="-40" dirty="0" err="1"/>
              <a:t>Jquery</a:t>
            </a:r>
            <a:r>
              <a:rPr lang="en-US" spc="-40" dirty="0"/>
              <a:t> example</a:t>
            </a:r>
            <a:endParaRPr sz="5000" dirty="0"/>
          </a:p>
        </p:txBody>
      </p:sp>
      <p:sp>
        <p:nvSpPr>
          <p:cNvPr id="5" name="object 5"/>
          <p:cNvSpPr/>
          <p:nvPr/>
        </p:nvSpPr>
        <p:spPr>
          <a:xfrm>
            <a:off x="9918700" y="3904005"/>
            <a:ext cx="1153985" cy="794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9300" y="3810000"/>
            <a:ext cx="977900" cy="99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D86BE1C4-A7D8-42D7-AE80-F95869D8878F}"/>
              </a:ext>
            </a:extLst>
          </p:cNvPr>
          <p:cNvSpPr txBox="1"/>
          <p:nvPr/>
        </p:nvSpPr>
        <p:spPr>
          <a:xfrm>
            <a:off x="1168400" y="2534563"/>
            <a:ext cx="12115800" cy="6173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button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="signup"&gt;</a:t>
            </a:r>
            <a:r>
              <a:rPr lang="en-US" sz="2800" dirty="0">
                <a:solidFill>
                  <a:srgbClr val="333333"/>
                </a:solidFill>
                <a:latin typeface="Consolas"/>
                <a:cs typeface="Consolas"/>
              </a:rPr>
              <a:t>Sign up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button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>
              <a:lnSpc>
                <a:spcPct val="100000"/>
              </a:lnSpc>
            </a:pPr>
            <a:endParaRPr lang="en-US" sz="2800" b="1" spc="4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2800" b="1" spc="4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script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</a:p>
          <a:p>
            <a:pPr marL="469900" marR="1212850" lvl="1">
              <a:spcBef>
                <a:spcPts val="100"/>
              </a:spcBef>
            </a:pPr>
            <a:r>
              <a:rPr lang="en-US" sz="2800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signupButton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 =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onsolas"/>
              </a:rPr>
              <a:t>$(</a:t>
            </a:r>
            <a:r>
              <a:rPr lang="en-US" sz="2800" dirty="0">
                <a:solidFill>
                  <a:srgbClr val="C0504D"/>
                </a:solidFill>
                <a:highlight>
                  <a:srgbClr val="FFFF00"/>
                </a:highlight>
                <a:latin typeface="Consolas"/>
              </a:rPr>
              <a:t>"#signup"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onsolas"/>
              </a:rPr>
              <a:t>);</a:t>
            </a:r>
          </a:p>
          <a:p>
            <a:pPr marL="469900" marR="1212850" lvl="1">
              <a:spcBef>
                <a:spcPts val="100"/>
              </a:spcBef>
            </a:pP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signupButton.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onsolas"/>
              </a:rPr>
              <a:t>click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(){</a:t>
            </a:r>
          </a:p>
          <a:p>
            <a:pPr marL="469900" marR="1212850" lvl="1">
              <a:spcBef>
                <a:spcPts val="100"/>
              </a:spcBef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	alert</a:t>
            </a:r>
            <a:r>
              <a:rPr lang="en-US" sz="28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C0504D"/>
                </a:solidFill>
                <a:latin typeface="Consolas"/>
              </a:rPr>
              <a:t>"Hello"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);</a:t>
            </a:r>
          </a:p>
          <a:p>
            <a:pPr marL="469900" marR="1212850" lvl="1">
              <a:spcBef>
                <a:spcPts val="100"/>
              </a:spcBef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});</a:t>
            </a:r>
          </a:p>
          <a:p>
            <a:pPr marL="12700" marR="1212850">
              <a:spcBef>
                <a:spcPts val="10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script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0000FF"/>
              </a:solidFill>
              <a:latin typeface="Consolas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41487090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z="5000" spc="-40" dirty="0"/>
              <a:t>Better </a:t>
            </a:r>
            <a:r>
              <a:rPr lang="en-US" sz="5000" spc="-40" dirty="0" err="1"/>
              <a:t>Jquery</a:t>
            </a:r>
            <a:r>
              <a:rPr lang="en-US" spc="-40" dirty="0"/>
              <a:t> example</a:t>
            </a:r>
            <a:endParaRPr sz="5000" dirty="0"/>
          </a:p>
        </p:txBody>
      </p:sp>
      <p:sp>
        <p:nvSpPr>
          <p:cNvPr id="5" name="object 5"/>
          <p:cNvSpPr/>
          <p:nvPr/>
        </p:nvSpPr>
        <p:spPr>
          <a:xfrm>
            <a:off x="9918700" y="3904005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9300" y="3810000"/>
            <a:ext cx="9779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D86BE1C4-A7D8-42D7-AE80-F95869D8878F}"/>
              </a:ext>
            </a:extLst>
          </p:cNvPr>
          <p:cNvSpPr txBox="1"/>
          <p:nvPr/>
        </p:nvSpPr>
        <p:spPr>
          <a:xfrm>
            <a:off x="1168400" y="2534563"/>
            <a:ext cx="12115800" cy="74533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="menu-toggle"&gt;</a:t>
            </a:r>
            <a:r>
              <a:rPr lang="en-US" sz="2800" dirty="0">
                <a:solidFill>
                  <a:srgbClr val="333333"/>
                </a:solidFill>
                <a:latin typeface="Consolas"/>
                <a:cs typeface="Consolas"/>
              </a:rPr>
              <a:t>Top level menu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="menu"&gt;</a:t>
            </a:r>
          </a:p>
          <a:p>
            <a:pPr marL="12700"/>
            <a:r>
              <a:rPr lang="en-US" sz="2800" dirty="0">
                <a:solidFill>
                  <a:srgbClr val="333333"/>
                </a:solidFill>
                <a:latin typeface="Consolas"/>
                <a:cs typeface="Consolas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800" dirty="0">
                <a:solidFill>
                  <a:srgbClr val="333333"/>
                </a:solidFill>
                <a:latin typeface="Consolas"/>
                <a:cs typeface="Consolas"/>
              </a:rPr>
              <a:t>Menu item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800" dirty="0">
                <a:solidFill>
                  <a:srgbClr val="333333"/>
                </a:solidFill>
                <a:latin typeface="Consolas"/>
                <a:cs typeface="Consolas"/>
              </a:rPr>
              <a:t>Menu item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2800" dirty="0">
              <a:solidFill>
                <a:srgbClr val="333333"/>
              </a:solidFill>
              <a:latin typeface="Consolas"/>
              <a:cs typeface="Consolas"/>
            </a:endParaRP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800" dirty="0">
                <a:solidFill>
                  <a:srgbClr val="333333"/>
                </a:solidFill>
                <a:latin typeface="Consolas"/>
                <a:cs typeface="Consolas"/>
              </a:rPr>
              <a:t>Menu item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2800" dirty="0">
              <a:solidFill>
                <a:srgbClr val="333333"/>
              </a:solidFill>
              <a:latin typeface="Consolas"/>
              <a:cs typeface="Consolas"/>
            </a:endParaRP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>
              <a:lnSpc>
                <a:spcPct val="100000"/>
              </a:lnSpc>
            </a:pPr>
            <a:endParaRPr lang="en-US" sz="2800" b="1" spc="4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script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</a:p>
          <a:p>
            <a:pPr marL="469900" marR="1212850" lvl="1">
              <a:spcBef>
                <a:spcPts val="100"/>
              </a:spcBef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$(</a:t>
            </a:r>
            <a:r>
              <a:rPr lang="en-US" sz="2800" dirty="0">
                <a:solidFill>
                  <a:srgbClr val="C0504D"/>
                </a:solidFill>
                <a:latin typeface="Consolas"/>
              </a:rPr>
              <a:t>".menu-toggle"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).click(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(){</a:t>
            </a:r>
          </a:p>
          <a:p>
            <a:pPr marL="469900" marR="1212850" lvl="1">
              <a:spcBef>
                <a:spcPts val="100"/>
              </a:spcBef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		$(</a:t>
            </a:r>
            <a:r>
              <a:rPr lang="en-US" sz="2800" dirty="0">
                <a:solidFill>
                  <a:srgbClr val="C0504D"/>
                </a:solidFill>
                <a:latin typeface="Consolas"/>
              </a:rPr>
              <a:t>".menu"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).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slideUp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();</a:t>
            </a:r>
          </a:p>
          <a:p>
            <a:pPr marL="469900" marR="1212850" lvl="1">
              <a:spcBef>
                <a:spcPts val="100"/>
              </a:spcBef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		$(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).next(</a:t>
            </a:r>
            <a:r>
              <a:rPr lang="en-US" sz="2800" dirty="0">
                <a:solidFill>
                  <a:srgbClr val="C0504D"/>
                </a:solidFill>
                <a:latin typeface="Consolas"/>
              </a:rPr>
              <a:t>".menu"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).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slideDown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();</a:t>
            </a:r>
            <a:endParaRPr lang="en-US" sz="2800" dirty="0">
              <a:solidFill>
                <a:srgbClr val="C0504D"/>
              </a:solidFill>
              <a:latin typeface="Consolas"/>
            </a:endParaRPr>
          </a:p>
          <a:p>
            <a:pPr marL="469900" marR="1212850" lvl="1">
              <a:spcBef>
                <a:spcPts val="100"/>
              </a:spcBef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});</a:t>
            </a:r>
          </a:p>
          <a:p>
            <a:pPr marL="12700" marR="1212850">
              <a:spcBef>
                <a:spcPts val="10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script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See a 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4"/>
              </a:rPr>
              <a:t>live demo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0000FF"/>
              </a:solidFill>
              <a:latin typeface="Consolas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6173240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z="5000" spc="-40" dirty="0" err="1"/>
              <a:t>Jquery</a:t>
            </a:r>
            <a:r>
              <a:rPr lang="en-US" sz="5000" spc="-40" dirty="0"/>
              <a:t> provides easy animations</a:t>
            </a:r>
            <a:endParaRPr sz="5000" dirty="0"/>
          </a:p>
        </p:txBody>
      </p:sp>
      <p:sp>
        <p:nvSpPr>
          <p:cNvPr id="5" name="object 5"/>
          <p:cNvSpPr/>
          <p:nvPr/>
        </p:nvSpPr>
        <p:spPr>
          <a:xfrm>
            <a:off x="9918700" y="3904005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9300" y="3810000"/>
            <a:ext cx="9779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9E07F276-8C82-40F3-A434-A2A72B185F86}"/>
              </a:ext>
            </a:extLst>
          </p:cNvPr>
          <p:cNvSpPr txBox="1"/>
          <p:nvPr/>
        </p:nvSpPr>
        <p:spPr>
          <a:xfrm>
            <a:off x="1549400" y="2514600"/>
            <a:ext cx="10753726" cy="64863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jQuery makes showing or hiding elements very easy, and provides a bunch of animation options as well</a:t>
            </a:r>
          </a:p>
          <a:p>
            <a:pPr marL="12700" marR="1212850">
              <a:spcBef>
                <a:spcPts val="100"/>
              </a:spcBef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Show/hide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Fade in / fade out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Slide down / slide up</a:t>
            </a:r>
          </a:p>
          <a:p>
            <a:pPr marL="12700" marR="1212850">
              <a:spcBef>
                <a:spcPts val="100"/>
              </a:spcBef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Each of these options can be given a duration (how long the animation lasts) and a speed (called “easing”, which can vary over time)</a:t>
            </a:r>
          </a:p>
          <a:p>
            <a:pPr marL="12700" marR="1212850">
              <a:spcBef>
                <a:spcPts val="100"/>
              </a:spcBef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See some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4"/>
              </a:rPr>
              <a:t>jQuery animation examples</a:t>
            </a: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41975593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4495800"/>
            <a:ext cx="13004800" cy="1194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9295"/>
              </a:lnSpc>
              <a:tabLst>
                <a:tab pos="1709420" algn="l"/>
                <a:tab pos="4170045" algn="l"/>
              </a:tabLst>
            </a:pP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“the end”</a:t>
            </a:r>
            <a:endParaRPr sz="7800" dirty="0">
              <a:latin typeface="Bebas Neue Bold"/>
              <a:cs typeface="Bebas Neue Bold"/>
            </a:endParaRPr>
          </a:p>
        </p:txBody>
      </p:sp>
    </p:spTree>
    <p:extLst>
      <p:ext uri="{BB962C8B-B14F-4D97-AF65-F5344CB8AC3E}">
        <p14:creationId xmlns:p14="http://schemas.microsoft.com/office/powerpoint/2010/main" val="1569871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40206B3C-7741-4DC9-82BD-2F1BD9CF8BE4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00600" y="406400"/>
            <a:ext cx="340931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40" dirty="0"/>
              <a:t>End times</a:t>
            </a:r>
            <a:endParaRPr spc="-5" dirty="0"/>
          </a:p>
        </p:txBody>
      </p:sp>
      <p:sp>
        <p:nvSpPr>
          <p:cNvPr id="4" name="Rectangle 3"/>
          <p:cNvSpPr/>
          <p:nvPr/>
        </p:nvSpPr>
        <p:spPr>
          <a:xfrm>
            <a:off x="1473200" y="2667000"/>
            <a:ext cx="9501647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 will be keeping all slides and demos up on the class site indefinitely</a:t>
            </a:r>
          </a:p>
          <a:p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</a:rPr>
              <a:t>You can continue to ask me questions anytime at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hlinkClick r:id="rId2"/>
              </a:rPr>
              <a:t>beckjohnson@gmail.com</a:t>
            </a: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endParaRPr lang="en-US" sz="4400" spc="-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endParaRPr lang="en-US" sz="4400" spc="-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368826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40206B3C-7741-4DC9-82BD-2F1BD9CF8BE4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pc="-40" dirty="0"/>
              <a:t>That</a:t>
            </a:r>
            <a:r>
              <a:rPr lang="en-US" spc="-40" dirty="0"/>
              <a:t>'</a:t>
            </a:r>
            <a:r>
              <a:rPr spc="-40" dirty="0"/>
              <a:t>s </a:t>
            </a:r>
            <a:r>
              <a:rPr dirty="0"/>
              <a:t>ALL</a:t>
            </a:r>
            <a:r>
              <a:rPr spc="-45" dirty="0"/>
              <a:t> </a:t>
            </a:r>
            <a:r>
              <a:rPr spc="-5" dirty="0"/>
              <a:t>FOLKS!</a:t>
            </a:r>
          </a:p>
        </p:txBody>
      </p:sp>
      <p:sp>
        <p:nvSpPr>
          <p:cNvPr id="4" name="Rectangle 3"/>
          <p:cNvSpPr/>
          <p:nvPr/>
        </p:nvSpPr>
        <p:spPr>
          <a:xfrm>
            <a:off x="1496552" y="3237463"/>
            <a:ext cx="954524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Please </a:t>
            </a:r>
            <a:r>
              <a:rPr lang="en-US" sz="44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provide feedback for this </a:t>
            </a:r>
            <a:r>
              <a:rPr lang="en-US" sz="44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class!</a:t>
            </a:r>
          </a:p>
          <a:p>
            <a:endParaRPr lang="en-US" sz="44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r>
              <a:rPr lang="en-US" sz="4400" u="heavy" spc="-5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2"/>
              </a:rPr>
              <a:t>http://svcseattle.com/evaluation</a:t>
            </a:r>
            <a:endParaRPr lang="en-US" sz="4400" dirty="0">
              <a:latin typeface="Georgia" panose="02040502050405020303" pitchFamily="18" charset="0"/>
              <a:cs typeface="Lora"/>
            </a:endParaRPr>
          </a:p>
          <a:p>
            <a:r>
              <a:rPr lang="en-US" sz="44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endParaRPr lang="en-US" sz="4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51816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The </a:t>
            </a:r>
            <a:r>
              <a:rPr lang="en-US" dirty="0"/>
              <a:t>overflow</a:t>
            </a:r>
            <a:r>
              <a:rPr spc="-100" dirty="0"/>
              <a:t> </a:t>
            </a:r>
            <a:r>
              <a:rPr dirty="0"/>
              <a:t>PROPERTY</a:t>
            </a:r>
          </a:p>
        </p:txBody>
      </p:sp>
      <p:sp>
        <p:nvSpPr>
          <p:cNvPr id="5" name="Rectangle 4"/>
          <p:cNvSpPr/>
          <p:nvPr/>
        </p:nvSpPr>
        <p:spPr>
          <a:xfrm>
            <a:off x="1676400" y="2590800"/>
            <a:ext cx="9652000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overflow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is a CSS property that governs how content looks when it breaks out of its container.</a:t>
            </a:r>
          </a:p>
          <a:p>
            <a:pPr marL="12700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lvl="0"/>
            <a:endParaRPr lang="en-US" sz="14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lvl="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default, elements have</a:t>
            </a:r>
          </a:p>
          <a:p>
            <a:pPr marL="12700" lvl="0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overflow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visible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</a:t>
            </a:r>
          </a:p>
          <a:p>
            <a:pPr marL="12700" lvl="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which means all content</a:t>
            </a:r>
          </a:p>
          <a:p>
            <a:pPr marL="12700" lvl="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 fully visible.</a:t>
            </a:r>
          </a:p>
          <a:p>
            <a:pPr marL="12700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lvl="0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overflow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auto</a:t>
            </a: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lvl="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adds scrollbars when </a:t>
            </a:r>
          </a:p>
          <a:p>
            <a:pPr marL="12700" lvl="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content is bigger than</a:t>
            </a:r>
          </a:p>
          <a:p>
            <a:pPr marL="12700" lvl="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its container.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374" y="4419600"/>
            <a:ext cx="5322602" cy="38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44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015827F3-3C15-4CCE-8E50-99EAA169E6D7}"/>
              </a:ext>
            </a:extLst>
          </p:cNvPr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Layout with flexbox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762510" y="2414587"/>
            <a:ext cx="10073890" cy="295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Instead of using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change the layout of your page, you can use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flex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27050" indent="-514350">
              <a:buFont typeface="+mj-lt"/>
              <a:buAutoNum type="arabicPeriod"/>
            </a:pP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Adding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flex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a container puts every direct child inside it one line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5A94E-81B9-4146-9EAB-51FD9D964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" y="5369242"/>
            <a:ext cx="13004800" cy="275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9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88F078BB-B9BA-473C-A01E-70A4A224130E}"/>
              </a:ext>
            </a:extLst>
          </p:cNvPr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Justify-content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762510" y="2414587"/>
            <a:ext cx="1007389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3380" marR="508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95A947-2D37-48A9-BABB-62AE5D04E087}"/>
              </a:ext>
            </a:extLst>
          </p:cNvPr>
          <p:cNvSpPr/>
          <p:nvPr/>
        </p:nvSpPr>
        <p:spPr>
          <a:xfrm>
            <a:off x="1762510" y="4553635"/>
            <a:ext cx="79910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5F581DB2-5B9A-46BB-BA9F-745DFBAB96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3597" y="2256411"/>
            <a:ext cx="11317605" cy="6063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justify-content</a:t>
            </a:r>
            <a:r>
              <a:rPr lang="en-US" sz="3200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3200" kern="1200" dirty="0">
                <a:latin typeface="Georgia"/>
              </a:rPr>
              <a:t>controls how horizontal space is distributed between flex children</a:t>
            </a: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900" kern="1200" dirty="0">
              <a:latin typeface="Georgia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900" kern="1200" dirty="0">
              <a:latin typeface="Georgia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center</a:t>
            </a:r>
            <a:r>
              <a:rPr lang="en-US" sz="2800" spc="-5" dirty="0"/>
              <a:t> </a:t>
            </a:r>
            <a:r>
              <a:rPr lang="en-US" sz="2800" kern="1200" spc="-5" dirty="0">
                <a:latin typeface="Georgia"/>
              </a:rPr>
              <a:t> puts </a:t>
            </a:r>
            <a:r>
              <a:rPr lang="en-US" sz="2800" kern="1200" dirty="0">
                <a:latin typeface="Georgia"/>
              </a:rPr>
              <a:t>everything together in the middle</a:t>
            </a: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flex-start </a:t>
            </a:r>
            <a:r>
              <a:rPr lang="en-US" sz="2800" kern="1200" dirty="0">
                <a:latin typeface="Georgia"/>
              </a:rPr>
              <a:t>and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flex-end</a:t>
            </a:r>
            <a:r>
              <a:rPr lang="en-US" sz="2800" kern="1200" dirty="0">
                <a:latin typeface="Georgia"/>
              </a:rPr>
              <a:t> move everything to either the  beginning or end of the row</a:t>
            </a:r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space-between</a:t>
            </a:r>
            <a:r>
              <a:rPr lang="en-US" sz="2900" kern="1200" dirty="0">
                <a:latin typeface="Georgia"/>
              </a:rPr>
              <a:t> spreads all the items out evenly, with the first and last items flush against the ends of the container</a:t>
            </a: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9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6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space-around</a:t>
            </a:r>
            <a:r>
              <a:rPr lang="en-US" sz="2900" kern="1200" dirty="0">
                <a:latin typeface="Georgia"/>
              </a:rPr>
              <a:t> distributes all the items with equal space around them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5DD15-669F-4E1A-BC91-0C93EDEC2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51" y="6750338"/>
            <a:ext cx="6878038" cy="1085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8CE1CF-C3FA-4434-92C8-1DDC84535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050" y="8354293"/>
            <a:ext cx="7032339" cy="10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7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19056</TotalTime>
  <Words>2452</Words>
  <Application>Microsoft Office PowerPoint</Application>
  <PresentationFormat>Custom</PresentationFormat>
  <Paragraphs>538</Paragraphs>
  <Slides>65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Bebas Neue Bold</vt:lpstr>
      <vt:lpstr>Calibri</vt:lpstr>
      <vt:lpstr>Consolas</vt:lpstr>
      <vt:lpstr>Courier New</vt:lpstr>
      <vt:lpstr>Georgia</vt:lpstr>
      <vt:lpstr>Lora</vt:lpstr>
      <vt:lpstr>Office Theme</vt:lpstr>
      <vt:lpstr>PowerPoint Presentation</vt:lpstr>
      <vt:lpstr>SESSION OVERVIEW</vt:lpstr>
      <vt:lpstr>PowerPoint Presentation</vt:lpstr>
      <vt:lpstr>CSS Floats</vt:lpstr>
      <vt:lpstr>CSS Floats</vt:lpstr>
      <vt:lpstr>The CLEAR PROPERTY</vt:lpstr>
      <vt:lpstr>The overflow PROPERTY</vt:lpstr>
      <vt:lpstr>Layout with flexbox</vt:lpstr>
      <vt:lpstr>Justify-content</vt:lpstr>
      <vt:lpstr>Align-items</vt:lpstr>
      <vt:lpstr>Web fonts</vt:lpstr>
      <vt:lpstr>Media queries</vt:lpstr>
      <vt:lpstr>QUESTIONS?</vt:lpstr>
      <vt:lpstr>ASSIGNMENT</vt:lpstr>
      <vt:lpstr>PowerPoint Presentation</vt:lpstr>
      <vt:lpstr>web layout properties</vt:lpstr>
      <vt:lpstr>CSS POSITIONing</vt:lpstr>
      <vt:lpstr>POSITION: FIXED</vt:lpstr>
      <vt:lpstr>FTFY</vt:lpstr>
      <vt:lpstr>absolute</vt:lpstr>
      <vt:lpstr>Default positioning </vt:lpstr>
      <vt:lpstr>absolute</vt:lpstr>
      <vt:lpstr>Absolute power</vt:lpstr>
      <vt:lpstr>Absolute power</vt:lpstr>
      <vt:lpstr>absolute</vt:lpstr>
      <vt:lpstr>absolute</vt:lpstr>
      <vt:lpstr>CSS POSITIONing</vt:lpstr>
      <vt:lpstr>CSS POSITIONing</vt:lpstr>
      <vt:lpstr>CSS POSITIONing</vt:lpstr>
      <vt:lpstr>Get your z’s</vt:lpstr>
      <vt:lpstr>Get your z’s</vt:lpstr>
      <vt:lpstr>relative</vt:lpstr>
      <vt:lpstr>relative</vt:lpstr>
      <vt:lpstr>relative</vt:lpstr>
      <vt:lpstr>relative</vt:lpstr>
      <vt:lpstr>PowerPoint Presentation</vt:lpstr>
      <vt:lpstr>ASSIGNMENT</vt:lpstr>
      <vt:lpstr>PowerPoint Presentation</vt:lpstr>
      <vt:lpstr>Opacity</vt:lpstr>
      <vt:lpstr>filter</vt:lpstr>
      <vt:lpstr>filter</vt:lpstr>
      <vt:lpstr>filter</vt:lpstr>
      <vt:lpstr>filter</vt:lpstr>
      <vt:lpstr>Animate</vt:lpstr>
      <vt:lpstr>Animate</vt:lpstr>
      <vt:lpstr>Animate</vt:lpstr>
      <vt:lpstr>Filter on hover</vt:lpstr>
      <vt:lpstr>transformation</vt:lpstr>
      <vt:lpstr>transformation</vt:lpstr>
      <vt:lpstr>transformation</vt:lpstr>
      <vt:lpstr>transformation</vt:lpstr>
      <vt:lpstr>Practice time!</vt:lpstr>
      <vt:lpstr>Play with animation</vt:lpstr>
      <vt:lpstr>PowerPoint Presentation</vt:lpstr>
      <vt:lpstr>What is javascript?</vt:lpstr>
      <vt:lpstr>Where to put javascript?</vt:lpstr>
      <vt:lpstr>Javascript example</vt:lpstr>
      <vt:lpstr>What is jquery?</vt:lpstr>
      <vt:lpstr>Using jquery</vt:lpstr>
      <vt:lpstr>Jquery example</vt:lpstr>
      <vt:lpstr>Better Jquery example</vt:lpstr>
      <vt:lpstr>Jquery provides easy animations</vt:lpstr>
      <vt:lpstr>PowerPoint Presentation</vt:lpstr>
      <vt:lpstr>End times</vt:lpstr>
      <vt:lpstr>That's ALL FOLKS!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Rebeckah Johnson</dc:creator>
  <cp:lastModifiedBy>Rebeckah Johnson</cp:lastModifiedBy>
  <cp:revision>222</cp:revision>
  <dcterms:created xsi:type="dcterms:W3CDTF">2017-02-22T18:01:33Z</dcterms:created>
  <dcterms:modified xsi:type="dcterms:W3CDTF">2019-03-21T00:44:18Z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Owner">
    <vt:lpwstr>beck.johnson@avanade.com</vt:lpwstr>
  </property>
  <property fmtid="{D5CDD505-2E9C-101B-9397-08002B2CF9AE}" pid="5" name="MSIP_Label_236020b0-6d69-48c1-9bb5-c586c1062b70_SetDate">
    <vt:lpwstr>2019-02-27T03:15:39.5538298Z</vt:lpwstr>
  </property>
  <property fmtid="{D5CDD505-2E9C-101B-9397-08002B2CF9AE}" pid="6" name="MSIP_Label_236020b0-6d69-48c1-9bb5-c586c1062b70_Name">
    <vt:lpwstr>Confidential</vt:lpwstr>
  </property>
  <property fmtid="{D5CDD505-2E9C-101B-9397-08002B2CF9AE}" pid="7" name="MSIP_Label_236020b0-6d69-48c1-9bb5-c586c1062b70_Application">
    <vt:lpwstr>Microsoft Azure Information Protection</vt:lpwstr>
  </property>
  <property fmtid="{D5CDD505-2E9C-101B-9397-08002B2CF9AE}" pid="8" name="MSIP_Label_236020b0-6d69-48c1-9bb5-c586c1062b70_Extended_MSFT_Method">
    <vt:lpwstr>Automatic</vt:lpwstr>
  </property>
  <property fmtid="{D5CDD505-2E9C-101B-9397-08002B2CF9AE}" pid="9" name="MSIP_Label_5fae8262-b78e-4366-8929-a5d6aac95320_Enabled">
    <vt:lpwstr>True</vt:lpwstr>
  </property>
  <property fmtid="{D5CDD505-2E9C-101B-9397-08002B2CF9AE}" pid="10" name="MSIP_Label_5fae8262-b78e-4366-8929-a5d6aac95320_SiteId">
    <vt:lpwstr>cf36141c-ddd7-45a7-b073-111f66d0b30c</vt:lpwstr>
  </property>
  <property fmtid="{D5CDD505-2E9C-101B-9397-08002B2CF9AE}" pid="11" name="MSIP_Label_5fae8262-b78e-4366-8929-a5d6aac95320_Owner">
    <vt:lpwstr>beck.johnson@avanade.com</vt:lpwstr>
  </property>
  <property fmtid="{D5CDD505-2E9C-101B-9397-08002B2CF9AE}" pid="12" name="MSIP_Label_5fae8262-b78e-4366-8929-a5d6aac95320_SetDate">
    <vt:lpwstr>2019-02-27T03:15:39.5538298Z</vt:lpwstr>
  </property>
  <property fmtid="{D5CDD505-2E9C-101B-9397-08002B2CF9AE}" pid="13" name="MSIP_Label_5fae8262-b78e-4366-8929-a5d6aac95320_Name">
    <vt:lpwstr>Recipients Have Full Control</vt:lpwstr>
  </property>
  <property fmtid="{D5CDD505-2E9C-101B-9397-08002B2CF9AE}" pid="14" name="MSIP_Label_5fae8262-b78e-4366-8929-a5d6aac95320_Application">
    <vt:lpwstr>Microsoft Azure Information Protection</vt:lpwstr>
  </property>
  <property fmtid="{D5CDD505-2E9C-101B-9397-08002B2CF9AE}" pid="15" name="MSIP_Label_5fae8262-b78e-4366-8929-a5d6aac95320_Parent">
    <vt:lpwstr>236020b0-6d69-48c1-9bb5-c586c1062b70</vt:lpwstr>
  </property>
  <property fmtid="{D5CDD505-2E9C-101B-9397-08002B2CF9AE}" pid="16" name="MSIP_Label_5fae8262-b78e-4366-8929-a5d6aac95320_Extended_MSFT_Method">
    <vt:lpwstr>Automatic</vt:lpwstr>
  </property>
  <property fmtid="{D5CDD505-2E9C-101B-9397-08002B2CF9AE}" pid="17" name="Sensitivity">
    <vt:lpwstr>Confidential Recipients Have Full Control</vt:lpwstr>
  </property>
</Properties>
</file>